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87" r:id="rId11"/>
    <p:sldId id="288" r:id="rId12"/>
    <p:sldId id="265" r:id="rId13"/>
    <p:sldId id="289" r:id="rId14"/>
    <p:sldId id="290" r:id="rId15"/>
    <p:sldId id="271" r:id="rId16"/>
    <p:sldId id="272" r:id="rId17"/>
    <p:sldId id="291" r:id="rId18"/>
    <p:sldId id="292" r:id="rId19"/>
    <p:sldId id="276" r:id="rId20"/>
    <p:sldId id="277" r:id="rId21"/>
    <p:sldId id="278" r:id="rId22"/>
    <p:sldId id="273" r:id="rId23"/>
    <p:sldId id="279" r:id="rId24"/>
    <p:sldId id="280" r:id="rId25"/>
    <p:sldId id="281" r:id="rId26"/>
    <p:sldId id="282" r:id="rId27"/>
    <p:sldId id="283" r:id="rId28"/>
    <p:sldId id="284" r:id="rId29"/>
    <p:sldId id="285" r:id="rId30"/>
    <p:sldId id="286" r:id="rId31"/>
  </p:sldIdLst>
  <p:sldSz cx="12192000" cy="6858000"/>
  <p:notesSz cx="9144000" cy="6858000"/>
  <p:embeddedFontLst>
    <p:embeddedFont>
      <p:font typeface="Play" panose="020B0604020202020204" charset="0"/>
      <p:regular r:id="rId33"/>
      <p:bold r:id="rId34"/>
    </p:embeddedFont>
    <p:embeddedFont>
      <p:font typeface="Quattrocento Sans" panose="020B05020500000200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69" autoAdjust="0"/>
  </p:normalViewPr>
  <p:slideViewPr>
    <p:cSldViewPr snapToGrid="0">
      <p:cViewPr>
        <p:scale>
          <a:sx n="75" d="100"/>
          <a:sy n="75" d="100"/>
        </p:scale>
        <p:origin x="874" y="-35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r>
              <a:rPr lang="vi-VN" b="1"/>
              <a:t>1. Trang bìa</a:t>
            </a:r>
          </a:p>
          <a:p>
            <a:r>
              <a:rPr lang="vi-VN"/>
              <a:t>Tiêu đề luận văn</a:t>
            </a:r>
          </a:p>
          <a:p>
            <a:r>
              <a:rPr lang="vi-VN"/>
              <a:t>Họ tên, đơn vị, người hướng dẫn, thời gian bảo vệ</a:t>
            </a:r>
          </a:p>
          <a:p>
            <a:r>
              <a:rPr lang="vi-VN" b="1"/>
              <a:t>2. Giới thiệu &amp; Bối cảnh</a:t>
            </a:r>
          </a:p>
          <a:p>
            <a:r>
              <a:rPr lang="vi-VN"/>
              <a:t>Sự phát triển AI, học sâu và công nghệ sinh ảnh</a:t>
            </a:r>
          </a:p>
          <a:p>
            <a:r>
              <a:rPr lang="vi-VN"/>
              <a:t>Xu hướng lan truyền hình ảnh qua di động và mạng xã hội</a:t>
            </a:r>
          </a:p>
          <a:p>
            <a:r>
              <a:rPr lang="vi-VN" b="1"/>
              <a:t>3. Vấn đề &amp; Hệ quả</a:t>
            </a:r>
          </a:p>
          <a:p>
            <a:r>
              <a:rPr lang="vi-VN"/>
              <a:t>Khó phân biệt ảnh thật – ảnh tạo sinh bằng mắt thường</a:t>
            </a:r>
          </a:p>
          <a:p>
            <a:r>
              <a:rPr lang="vi-VN"/>
              <a:t>Thiếu công cụ tự động phát hiện hiệu quả</a:t>
            </a:r>
          </a:p>
          <a:p>
            <a:r>
              <a:rPr lang="vi-VN"/>
              <a:t>Hệ quả: dễ bị lạm dụng để giả mạo, xuyên tạc, phi pháp</a:t>
            </a:r>
          </a:p>
          <a:p>
            <a:r>
              <a:rPr lang="vi-VN" b="1"/>
              <a:t>4. Mục tiêu &amp; Phạm vi nghiên cứu</a:t>
            </a:r>
          </a:p>
          <a:p>
            <a:r>
              <a:rPr lang="vi-VN"/>
              <a:t>Mục tiêu chính của luận văn</a:t>
            </a:r>
          </a:p>
          <a:p>
            <a:r>
              <a:rPr lang="vi-VN"/>
              <a:t>Giới hạn và phạm vi nghiên cứu</a:t>
            </a:r>
          </a:p>
          <a:p>
            <a:r>
              <a:rPr lang="vi-VN" b="1"/>
              <a:t>5. Ý nghĩa khoa học &amp; thực tiễn</a:t>
            </a:r>
          </a:p>
          <a:p>
            <a:r>
              <a:rPr lang="vi-VN"/>
              <a:t>Đóng góp cho lĩnh vực nhận diện ảnh</a:t>
            </a:r>
          </a:p>
          <a:p>
            <a:r>
              <a:rPr lang="vi-VN"/>
              <a:t>Ứng dụng thực tế trong kiểm chứng hình ảnh</a:t>
            </a:r>
          </a:p>
          <a:p>
            <a:r>
              <a:rPr lang="vi-VN" b="1"/>
              <a:t>6. Tổng quan công nghệ sinh ảnh</a:t>
            </a:r>
          </a:p>
          <a:p>
            <a:r>
              <a:rPr lang="vi-VN"/>
              <a:t>Giới thiệu GAN, Diffusion, các biến thể</a:t>
            </a:r>
          </a:p>
          <a:p>
            <a:r>
              <a:rPr lang="vi-VN"/>
              <a:t>Minh họa ảnh tạo sinh vs ảnh thật</a:t>
            </a:r>
          </a:p>
          <a:p>
            <a:r>
              <a:rPr lang="vi-VN" b="1"/>
              <a:t>7. Thách thức trong phát hiện ảnh tạo sinh</a:t>
            </a:r>
          </a:p>
          <a:p>
            <a:r>
              <a:rPr lang="vi-VN"/>
              <a:t>Độ giống cao với ảnh thật</a:t>
            </a:r>
          </a:p>
          <a:p>
            <a:r>
              <a:rPr lang="vi-VN"/>
              <a:t>Khó trích xuất đặc trưng phân biệt</a:t>
            </a:r>
          </a:p>
          <a:p>
            <a:r>
              <a:rPr lang="vi-VN"/>
              <a:t>Dữ liệu huấn luyện hạn chế</a:t>
            </a:r>
          </a:p>
          <a:p>
            <a:r>
              <a:rPr lang="vi-VN" b="1"/>
              <a:t>8. Các nghiên cứu liên quan</a:t>
            </a:r>
          </a:p>
          <a:p>
            <a:r>
              <a:rPr lang="vi-VN"/>
              <a:t>Phương pháp dựa trên đặc trưng thống kê</a:t>
            </a:r>
          </a:p>
          <a:p>
            <a:r>
              <a:rPr lang="vi-VN"/>
              <a:t>Phương pháp dựa trên deep learning</a:t>
            </a:r>
          </a:p>
          <a:p>
            <a:r>
              <a:rPr lang="vi-VN"/>
              <a:t>Ưu và nhược điểm</a:t>
            </a:r>
          </a:p>
          <a:p>
            <a:r>
              <a:rPr lang="vi-VN" b="1"/>
              <a:t>9. Phương pháp đề xuất – Tổng quan</a:t>
            </a:r>
          </a:p>
          <a:p>
            <a:r>
              <a:rPr lang="vi-VN"/>
              <a:t>Ý tưởng chung</a:t>
            </a:r>
          </a:p>
          <a:p>
            <a:r>
              <a:rPr lang="vi-VN"/>
              <a:t>Điểm mới so với các nghiên cứu trước</a:t>
            </a:r>
          </a:p>
          <a:p>
            <a:r>
              <a:rPr lang="vi-VN" b="1"/>
              <a:t>10. Phương pháp đề xuất – Chi tiết</a:t>
            </a:r>
          </a:p>
          <a:p>
            <a:r>
              <a:rPr lang="vi-VN"/>
              <a:t>Sơ đồ pipeline</a:t>
            </a:r>
          </a:p>
          <a:p>
            <a:r>
              <a:rPr lang="vi-VN"/>
              <a:t>Mô tả các thành phần chính</a:t>
            </a:r>
          </a:p>
          <a:p>
            <a:r>
              <a:rPr lang="vi-VN" b="1"/>
              <a:t>11. Kỹ thuật cải tiến</a:t>
            </a:r>
          </a:p>
          <a:p>
            <a:r>
              <a:rPr lang="vi-VN"/>
              <a:t>Tiền xử lý ảnh (ví dụ: FFT lọc tần số cao)</a:t>
            </a:r>
          </a:p>
          <a:p>
            <a:r>
              <a:rPr lang="vi-VN"/>
              <a:t>Lý do lựa chọn</a:t>
            </a:r>
          </a:p>
          <a:p>
            <a:r>
              <a:rPr lang="vi-VN" b="1"/>
              <a:t>12. Dữ liệu nghiên cứu</a:t>
            </a:r>
          </a:p>
          <a:p>
            <a:r>
              <a:rPr lang="vi-VN"/>
              <a:t>Nguồn dữ liệu</a:t>
            </a:r>
          </a:p>
          <a:p>
            <a:r>
              <a:rPr lang="vi-VN"/>
              <a:t>Quy mô, loại ảnh, nhãn</a:t>
            </a:r>
          </a:p>
          <a:p>
            <a:r>
              <a:rPr lang="vi-VN" b="1"/>
              <a:t>13. Tiền xử lý dữ liệu</a:t>
            </a:r>
          </a:p>
          <a:p>
            <a:r>
              <a:rPr lang="vi-VN"/>
              <a:t>Các bước chuẩn hóa, augment</a:t>
            </a:r>
          </a:p>
          <a:p>
            <a:r>
              <a:rPr lang="vi-VN"/>
              <a:t>Minh họa ảnh trước/sau tiền xử lý</a:t>
            </a:r>
          </a:p>
          <a:p>
            <a:r>
              <a:rPr lang="vi-VN" b="1"/>
              <a:t>14. Thiết lập thực nghiệm</a:t>
            </a:r>
          </a:p>
          <a:p>
            <a:r>
              <a:rPr lang="vi-VN"/>
              <a:t>Môi trường phần cứng/phần mềm</a:t>
            </a:r>
          </a:p>
          <a:p>
            <a:r>
              <a:rPr lang="vi-VN"/>
              <a:t>Tham số huấn luyện</a:t>
            </a:r>
          </a:p>
          <a:p>
            <a:r>
              <a:rPr lang="vi-VN"/>
              <a:t>Các mô hình so sánh</a:t>
            </a:r>
          </a:p>
          <a:p>
            <a:r>
              <a:rPr lang="vi-VN" b="1"/>
              <a:t>15. Kết quả – Chỉ số đánh giá</a:t>
            </a:r>
          </a:p>
          <a:p>
            <a:r>
              <a:rPr lang="vi-VN"/>
              <a:t>Accuracy, Precision, Recall, F1</a:t>
            </a:r>
          </a:p>
          <a:p>
            <a:r>
              <a:rPr lang="vi-VN"/>
              <a:t>ROC, AUC</a:t>
            </a:r>
          </a:p>
          <a:p>
            <a:r>
              <a:rPr lang="vi-VN" b="1"/>
              <a:t>16. Kết quả – So sánh</a:t>
            </a:r>
          </a:p>
          <a:p>
            <a:r>
              <a:rPr lang="vi-VN"/>
              <a:t>So sánh với các phương pháp khác</a:t>
            </a:r>
          </a:p>
          <a:p>
            <a:r>
              <a:rPr lang="vi-VN"/>
              <a:t>Bảng và biểu đồ minh họa</a:t>
            </a:r>
          </a:p>
          <a:p>
            <a:r>
              <a:rPr lang="vi-VN" b="1"/>
              <a:t>17. Phân tích &amp; Thảo luận</a:t>
            </a:r>
          </a:p>
          <a:p>
            <a:r>
              <a:rPr lang="vi-VN"/>
              <a:t>Nguyên nhân kết quả tốt/xấu</a:t>
            </a:r>
          </a:p>
          <a:p>
            <a:r>
              <a:rPr lang="vi-VN"/>
              <a:t>Trường hợp mô hình phát hiện sai</a:t>
            </a:r>
          </a:p>
          <a:p>
            <a:r>
              <a:rPr lang="vi-VN" b="1"/>
              <a:t>18. Kết luận</a:t>
            </a:r>
          </a:p>
          <a:p>
            <a:r>
              <a:rPr lang="vi-VN"/>
              <a:t>Tóm tắt kết quả chính</a:t>
            </a:r>
          </a:p>
          <a:p>
            <a:r>
              <a:rPr lang="vi-VN"/>
              <a:t>Đóng góp của nghiên cứu</a:t>
            </a:r>
          </a:p>
          <a:p>
            <a:r>
              <a:rPr lang="vi-VN" b="1"/>
              <a:t>19. Hướng phát triển</a:t>
            </a:r>
          </a:p>
          <a:p>
            <a:r>
              <a:rPr lang="vi-VN"/>
              <a:t>Mở rộng dữ liệu</a:t>
            </a:r>
          </a:p>
          <a:p>
            <a:r>
              <a:rPr lang="vi-VN"/>
              <a:t>Cải tiến mô hình</a:t>
            </a:r>
          </a:p>
          <a:p>
            <a:r>
              <a:rPr lang="vi-VN"/>
              <a:t>Ứng dụng thực tế</a:t>
            </a:r>
          </a:p>
          <a:p>
            <a:r>
              <a:rPr lang="vi-VN" b="1"/>
              <a:t>20. Lời cảm ơn &amp; Q&amp;A</a:t>
            </a:r>
          </a:p>
          <a:p>
            <a:r>
              <a:rPr lang="vi-VN"/>
              <a:t>Cảm ơn GVHD, hội đồng, đồng nghiệp</a:t>
            </a:r>
          </a:p>
          <a:p>
            <a:r>
              <a:rPr lang="vi-VN"/>
              <a:t>Mời hội đồng đặt câu hỏi</a:t>
            </a:r>
          </a:p>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ae322880d_0_6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31ae322880d_0_6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a381ed9b4_0_1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1a381ed9b4_0_1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ae00017cb_1_7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31ae00017cb_1_7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ae322880d_0_45: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31ae322880d_0_4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7"/>
          <p:cNvSpPr txBox="1"/>
          <p:nvPr/>
        </p:nvSpPr>
        <p:spPr>
          <a:xfrm>
            <a:off x="0" y="6526775"/>
            <a:ext cx="2745000" cy="338700"/>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a:solidFill>
                  <a:schemeClr val="lt1"/>
                </a:solidFill>
              </a:rPr>
              <a:t>Hoàng Anh Kiệt</a:t>
            </a:r>
            <a:r>
              <a:rPr lang="en-US" sz="1600" i="0" u="none" strike="noStrike" cap="none">
                <a:solidFill>
                  <a:schemeClr val="lt1"/>
                </a:solidFill>
              </a:rPr>
              <a:t> - </a:t>
            </a:r>
            <a:r>
              <a:rPr lang="en-US" sz="1600">
                <a:solidFill>
                  <a:schemeClr val="lt1"/>
                </a:solidFill>
              </a:rPr>
              <a:t>22C15011</a:t>
            </a:r>
            <a:endParaRPr/>
          </a:p>
        </p:txBody>
      </p:sp>
      <p:sp>
        <p:nvSpPr>
          <p:cNvPr id="17" name="Google Shape;17;p7"/>
          <p:cNvSpPr txBox="1"/>
          <p:nvPr/>
        </p:nvSpPr>
        <p:spPr>
          <a:xfrm>
            <a:off x="2681416" y="6526770"/>
            <a:ext cx="7148400" cy="338700"/>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a:solidFill>
                  <a:schemeClr val="lt1"/>
                </a:solidFill>
              </a:rPr>
              <a:t>Xác thực giọng nói trên thiết bị di động mạnh mẽ trong môi trường thực tế</a:t>
            </a:r>
            <a:endParaRPr sz="1600" i="0" u="none" strike="noStrike" cap="none">
              <a:solidFill>
                <a:schemeClr val="lt1"/>
              </a:solidFill>
            </a:endParaRPr>
          </a:p>
        </p:txBody>
      </p:sp>
      <p:sp>
        <p:nvSpPr>
          <p:cNvPr id="18" name="Google Shape;18;p7"/>
          <p:cNvSpPr txBox="1"/>
          <p:nvPr/>
        </p:nvSpPr>
        <p:spPr>
          <a:xfrm>
            <a:off x="9829800" y="6526770"/>
            <a:ext cx="2362200" cy="338700"/>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i="0" u="none" strike="noStrike" cap="none">
                <a:solidFill>
                  <a:schemeClr val="lt1"/>
                </a:solidFill>
              </a:rPr>
              <a:t>	 </a:t>
            </a:r>
            <a:r>
              <a:rPr lang="en-US" sz="1600">
                <a:solidFill>
                  <a:schemeClr val="lt1"/>
                </a:solidFill>
              </a:rPr>
              <a:t>Trang</a:t>
            </a:r>
            <a:r>
              <a:rPr lang="en-US" sz="1600" i="0" u="none" strike="noStrike" cap="none">
                <a:solidFill>
                  <a:schemeClr val="lt1"/>
                </a:solidFill>
              </a:rPr>
              <a:t> </a:t>
            </a:r>
            <a:fld id="{00000000-1234-1234-1234-123412341234}" type="slidenum">
              <a:rPr lang="en-US" sz="1600" i="0" u="none" strike="noStrike" cap="none">
                <a:solidFill>
                  <a:schemeClr val="lt1"/>
                </a:solidFill>
              </a:rPr>
              <a:t>‹#›</a:t>
            </a:fld>
            <a:endParaRPr sz="160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
          <p:cNvSpPr txBox="1"/>
          <p:nvPr/>
        </p:nvSpPr>
        <p:spPr>
          <a:xfrm>
            <a:off x="3079955" y="1231884"/>
            <a:ext cx="603209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rPr>
              <a:t>BẢO VỆ </a:t>
            </a:r>
            <a:r>
              <a:rPr lang="en-US" sz="2800" b="1">
                <a:solidFill>
                  <a:schemeClr val="dk1"/>
                </a:solidFill>
              </a:rPr>
              <a:t>LUẬN VĂN THẠC SĨ</a:t>
            </a:r>
            <a:endParaRPr sz="2800" b="1" i="0" u="none" strike="noStrike" cap="none">
              <a:solidFill>
                <a:schemeClr val="dk1"/>
              </a:solidFill>
            </a:endParaRPr>
          </a:p>
        </p:txBody>
      </p:sp>
      <p:pic>
        <p:nvPicPr>
          <p:cNvPr id="93" name="Google Shape;93;p1" descr="Logo&#10;&#10;Description automatically generated"/>
          <p:cNvPicPr preferRelativeResize="0"/>
          <p:nvPr/>
        </p:nvPicPr>
        <p:blipFill rotWithShape="1">
          <a:blip r:embed="rId3">
            <a:alphaModFix/>
          </a:blip>
          <a:srcRect/>
          <a:stretch/>
        </p:blipFill>
        <p:spPr>
          <a:xfrm>
            <a:off x="0" y="0"/>
            <a:ext cx="1543419" cy="1260707"/>
          </a:xfrm>
          <a:prstGeom prst="rect">
            <a:avLst/>
          </a:prstGeom>
          <a:noFill/>
          <a:ln>
            <a:noFill/>
          </a:ln>
        </p:spPr>
      </p:pic>
      <p:sp>
        <p:nvSpPr>
          <p:cNvPr id="94" name="Google Shape;94;p1"/>
          <p:cNvSpPr txBox="1"/>
          <p:nvPr/>
        </p:nvSpPr>
        <p:spPr>
          <a:xfrm>
            <a:off x="2199740" y="96767"/>
            <a:ext cx="779251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Play"/>
                <a:ea typeface="Play"/>
                <a:cs typeface="Play"/>
                <a:sym typeface="Play"/>
              </a:rPr>
              <a:t>TRƯỜNG ĐẠI HỌC KHOA HỌC TỰ NHIÊN, ĐHQG-HCM</a:t>
            </a:r>
            <a:endParaRPr sz="2400" b="0" i="0" u="none" strike="noStrike" cap="none">
              <a:solidFill>
                <a:schemeClr val="dk1"/>
              </a:solidFill>
              <a:latin typeface="Play"/>
              <a:ea typeface="Play"/>
              <a:cs typeface="Play"/>
              <a:sym typeface="Play"/>
            </a:endParaRPr>
          </a:p>
        </p:txBody>
      </p:sp>
      <p:sp>
        <p:nvSpPr>
          <p:cNvPr id="95" name="Google Shape;95;p1"/>
          <p:cNvSpPr txBox="1"/>
          <p:nvPr/>
        </p:nvSpPr>
        <p:spPr>
          <a:xfrm>
            <a:off x="4094490" y="484547"/>
            <a:ext cx="400302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Play"/>
                <a:ea typeface="Play"/>
                <a:cs typeface="Play"/>
                <a:sym typeface="Play"/>
              </a:rPr>
              <a:t>Khoa Công Nghệ Thông Tin</a:t>
            </a:r>
            <a:endParaRPr sz="2400" b="0" i="0" u="none" strike="noStrike" cap="none">
              <a:solidFill>
                <a:schemeClr val="dk1"/>
              </a:solidFill>
              <a:latin typeface="Play"/>
              <a:ea typeface="Play"/>
              <a:cs typeface="Play"/>
              <a:sym typeface="Play"/>
            </a:endParaRPr>
          </a:p>
        </p:txBody>
      </p:sp>
      <p:sp>
        <p:nvSpPr>
          <p:cNvPr id="96" name="Google Shape;96;p1"/>
          <p:cNvSpPr txBox="1"/>
          <p:nvPr/>
        </p:nvSpPr>
        <p:spPr>
          <a:xfrm>
            <a:off x="1523999" y="3813398"/>
            <a:ext cx="9144000" cy="890949"/>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400"/>
              <a:buFont typeface="Arial"/>
              <a:buNone/>
            </a:pPr>
            <a:r>
              <a:rPr lang="en-US" sz="2400">
                <a:solidFill>
                  <a:schemeClr val="dk1"/>
                </a:solidFill>
              </a:rPr>
              <a:t>English title</a:t>
            </a:r>
            <a:endParaRPr sz="2400" i="0" u="none" strike="noStrike" cap="none">
              <a:solidFill>
                <a:schemeClr val="dk1"/>
              </a:solidFill>
            </a:endParaRPr>
          </a:p>
        </p:txBody>
      </p:sp>
      <p:sp>
        <p:nvSpPr>
          <p:cNvPr id="97" name="Google Shape;97;p1"/>
          <p:cNvSpPr/>
          <p:nvPr/>
        </p:nvSpPr>
        <p:spPr>
          <a:xfrm>
            <a:off x="1119579" y="1989120"/>
            <a:ext cx="9991679" cy="1623757"/>
          </a:xfrm>
          <a:prstGeom prst="roundRect">
            <a:avLst>
              <a:gd name="adj" fmla="val 18699"/>
            </a:avLst>
          </a:prstGeom>
          <a:solidFill>
            <a:srgbClr val="0D259B"/>
          </a:solidFill>
          <a:ln w="12700" cap="flat" cmpd="sng">
            <a:solidFill>
              <a:srgbClr val="0D259B"/>
            </a:solidFill>
            <a:prstDash val="solid"/>
            <a:miter lim="800000"/>
            <a:headEnd type="none" w="sm" len="sm"/>
            <a:tailEnd type="none" w="sm" len="sm"/>
          </a:ln>
          <a:effectLst>
            <a:outerShdw blurRad="63500" dist="152400" dir="2700000" algn="ctr">
              <a:srgbClr val="000000">
                <a:alpha val="40000"/>
              </a:srgbClr>
            </a:outerShdw>
          </a:effectLst>
        </p:spPr>
        <p:txBody>
          <a:bodyPr spcFirstLastPara="1" wrap="square" lIns="91425" tIns="45700" rIns="91425" bIns="45700" anchor="ctr" anchorCtr="0">
            <a:noAutofit/>
          </a:bodyPr>
          <a:lstStyle/>
          <a:p>
            <a:pPr lvl="0" algn="ctr"/>
            <a:r>
              <a:rPr lang="en-US" sz="3300">
                <a:solidFill>
                  <a:schemeClr val="lt1"/>
                </a:solidFill>
              </a:rPr>
              <a:t>PHÁT HIỆN HÌNH ẢNH </a:t>
            </a:r>
          </a:p>
          <a:p>
            <a:pPr lvl="0" algn="ctr"/>
            <a:r>
              <a:rPr lang="en-US" sz="3300">
                <a:solidFill>
                  <a:schemeClr val="lt1"/>
                </a:solidFill>
              </a:rPr>
              <a:t>SINH BỞI MÔ HÌNH TẠO SINH ẢNH</a:t>
            </a:r>
            <a:endParaRPr sz="3300" i="0" u="none" strike="noStrike" cap="none">
              <a:solidFill>
                <a:schemeClr val="lt1"/>
              </a:solidFill>
            </a:endParaRPr>
          </a:p>
        </p:txBody>
      </p:sp>
      <p:grpSp>
        <p:nvGrpSpPr>
          <p:cNvPr id="98" name="Google Shape;98;p1"/>
          <p:cNvGrpSpPr/>
          <p:nvPr/>
        </p:nvGrpSpPr>
        <p:grpSpPr>
          <a:xfrm>
            <a:off x="1543425" y="4796475"/>
            <a:ext cx="9373675" cy="1536313"/>
            <a:chOff x="1524006" y="4431350"/>
            <a:chExt cx="9373675" cy="1536313"/>
          </a:xfrm>
        </p:grpSpPr>
        <p:sp>
          <p:nvSpPr>
            <p:cNvPr id="99" name="Google Shape;99;p1"/>
            <p:cNvSpPr txBox="1"/>
            <p:nvPr/>
          </p:nvSpPr>
          <p:spPr>
            <a:xfrm>
              <a:off x="1524006" y="4431350"/>
              <a:ext cx="4415100" cy="153630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150000"/>
                </a:lnSpc>
                <a:spcBef>
                  <a:spcPts val="0"/>
                </a:spcBef>
                <a:spcAft>
                  <a:spcPts val="0"/>
                </a:spcAft>
                <a:buClr>
                  <a:schemeClr val="dk1"/>
                </a:buClr>
                <a:buSzPts val="2400"/>
                <a:buFont typeface="Arial"/>
                <a:buNone/>
              </a:pPr>
              <a:r>
                <a:rPr lang="en-US" sz="2400">
                  <a:solidFill>
                    <a:schemeClr val="dk1"/>
                  </a:solidFill>
                </a:rPr>
                <a:t>Học viên cao học</a:t>
              </a:r>
              <a:r>
                <a:rPr lang="en-US" sz="2400" i="0" u="none" strike="noStrike" cap="none">
                  <a:solidFill>
                    <a:schemeClr val="dk1"/>
                  </a:solidFill>
                </a:rPr>
                <a:t>:</a:t>
              </a:r>
            </a:p>
            <a:p>
              <a:pPr marL="0" marR="0" lvl="0" indent="0" algn="l" rtl="0">
                <a:lnSpc>
                  <a:spcPct val="150000"/>
                </a:lnSpc>
                <a:spcBef>
                  <a:spcPts val="0"/>
                </a:spcBef>
                <a:spcAft>
                  <a:spcPts val="0"/>
                </a:spcAft>
                <a:buClr>
                  <a:schemeClr val="dk1"/>
                </a:buClr>
                <a:buSzPts val="2400"/>
                <a:buFont typeface="Arial"/>
                <a:buNone/>
              </a:pPr>
              <a:r>
                <a:rPr lang="en-US" sz="2400">
                  <a:solidFill>
                    <a:schemeClr val="dk1"/>
                  </a:solidFill>
                </a:rPr>
                <a:t>22C15025</a:t>
              </a:r>
              <a:r>
                <a:rPr lang="en-US" sz="2400" i="0" u="none" strike="noStrike" cap="none">
                  <a:solidFill>
                    <a:schemeClr val="dk1"/>
                  </a:solidFill>
                </a:rPr>
                <a:t> – Võ Hoài Danh</a:t>
              </a:r>
              <a:endParaRPr sz="2400">
                <a:solidFill>
                  <a:schemeClr val="dk1"/>
                </a:solidFill>
              </a:endParaRPr>
            </a:p>
            <a:p>
              <a:pPr marL="0" lvl="0" indent="0" algn="l" rtl="0">
                <a:lnSpc>
                  <a:spcPct val="200000"/>
                </a:lnSpc>
                <a:spcBef>
                  <a:spcPts val="0"/>
                </a:spcBef>
                <a:spcAft>
                  <a:spcPts val="0"/>
                </a:spcAft>
                <a:buClr>
                  <a:schemeClr val="dk1"/>
                </a:buClr>
                <a:buSzPts val="2400"/>
                <a:buFont typeface="Arial"/>
                <a:buNone/>
              </a:pPr>
              <a:r>
                <a:rPr lang="en-US" sz="2400">
                  <a:solidFill>
                    <a:schemeClr val="dk1"/>
                  </a:solidFill>
                </a:rPr>
                <a:t>Ngành: Trí tuệ nhân tạo</a:t>
              </a:r>
              <a:endParaRPr sz="2400">
                <a:solidFill>
                  <a:schemeClr val="dk1"/>
                </a:solidFill>
              </a:endParaRPr>
            </a:p>
          </p:txBody>
        </p:sp>
        <p:sp>
          <p:nvSpPr>
            <p:cNvPr id="100" name="Google Shape;100;p1"/>
            <p:cNvSpPr txBox="1"/>
            <p:nvPr/>
          </p:nvSpPr>
          <p:spPr>
            <a:xfrm>
              <a:off x="7287573" y="4457226"/>
              <a:ext cx="3610108" cy="1510437"/>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2400"/>
                <a:buFont typeface="Arial"/>
                <a:buNone/>
              </a:pPr>
              <a:r>
                <a:rPr lang="en-US" sz="2000" i="0" u="none" strike="noStrike" cap="none">
                  <a:solidFill>
                    <a:schemeClr val="dk1"/>
                  </a:solidFill>
                </a:rPr>
                <a:t>Gi</a:t>
              </a:r>
              <a:r>
                <a:rPr lang="en-US" sz="2000">
                  <a:solidFill>
                    <a:schemeClr val="dk1"/>
                  </a:solidFill>
                </a:rPr>
                <a:t>ảng</a:t>
              </a:r>
              <a:r>
                <a:rPr lang="en-US" sz="2000" i="0" u="none" strike="noStrike" cap="none">
                  <a:solidFill>
                    <a:schemeClr val="dk1"/>
                  </a:solidFill>
                </a:rPr>
                <a:t> viên hướng dẫn:</a:t>
              </a:r>
              <a:endParaRPr lang="en-US" sz="2000"/>
            </a:p>
            <a:p>
              <a:pPr marL="0" marR="0" lvl="0" indent="0" algn="l" rtl="0">
                <a:lnSpc>
                  <a:spcPct val="150000"/>
                </a:lnSpc>
                <a:spcBef>
                  <a:spcPts val="0"/>
                </a:spcBef>
                <a:spcAft>
                  <a:spcPts val="0"/>
                </a:spcAft>
                <a:buClr>
                  <a:schemeClr val="dk1"/>
                </a:buClr>
                <a:buSzPts val="2400"/>
                <a:buFont typeface="Arial"/>
                <a:buNone/>
              </a:pPr>
              <a:r>
                <a:rPr lang="en-US" sz="2000" i="0" u="none" strike="noStrike" cap="none">
                  <a:solidFill>
                    <a:schemeClr val="dk1"/>
                  </a:solidFill>
                </a:rPr>
                <a:t>TS. Lê Trung Nghĩa</a:t>
              </a:r>
              <a:endParaRPr sz="2000" i="0" u="none" strike="noStrike" cap="none">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E624E8B-FB11-8900-AB3D-256C0717D26F}"/>
              </a:ext>
            </a:extLst>
          </p:cNvPr>
          <p:cNvSpPr/>
          <p:nvPr/>
        </p:nvSpPr>
        <p:spPr>
          <a:xfrm>
            <a:off x="0" y="1"/>
            <a:ext cx="12192000" cy="707846"/>
          </a:xfrm>
          <a:prstGeom prst="rect">
            <a:avLst/>
          </a:prstGeom>
          <a:solidFill>
            <a:srgbClr val="203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g31a381ed9b4_0_31">
            <a:extLst>
              <a:ext uri="{FF2B5EF4-FFF2-40B4-BE49-F238E27FC236}">
                <a16:creationId xmlns:a16="http://schemas.microsoft.com/office/drawing/2014/main" id="{E803DFB1-49D3-23BB-4D3A-396AD0C51FED}"/>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rPr>
              <a:t>Tiếp cận trên miền tần số</a:t>
            </a:r>
          </a:p>
        </p:txBody>
      </p:sp>
      <p:pic>
        <p:nvPicPr>
          <p:cNvPr id="186" name="Google Shape;186;g31a381ed9b4_0_31" descr="Logo&#10;&#10;Description automatically generated">
            <a:extLst>
              <a:ext uri="{FF2B5EF4-FFF2-40B4-BE49-F238E27FC236}">
                <a16:creationId xmlns:a16="http://schemas.microsoft.com/office/drawing/2014/main" id="{B2F2E5F7-9839-B1B9-3426-E50AB1BEA30A}"/>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437294" y="1596655"/>
            <a:ext cx="9313905" cy="892552"/>
          </a:xfrm>
          <a:prstGeom prst="rect">
            <a:avLst/>
          </a:prstGeom>
          <a:noFill/>
        </p:spPr>
        <p:txBody>
          <a:bodyPr wrap="square">
            <a:spAutoFit/>
          </a:bodyPr>
          <a:lstStyle/>
          <a:p>
            <a:r>
              <a:rPr lang="en-US" sz="2600" b="1">
                <a:solidFill>
                  <a:schemeClr val="tx1">
                    <a:lumMod val="75000"/>
                    <a:lumOff val="25000"/>
                  </a:schemeClr>
                </a:solidFill>
              </a:rPr>
              <a:t>Các dấu vết “giả mạo” x</a:t>
            </a:r>
            <a:r>
              <a:rPr lang="vi-VN" sz="2600" b="1">
                <a:solidFill>
                  <a:schemeClr val="tx1">
                    <a:lumMod val="75000"/>
                    <a:lumOff val="25000"/>
                  </a:schemeClr>
                </a:solidFill>
              </a:rPr>
              <a:t>uất hiện do các phép upsampling được sử dụng trong</a:t>
            </a:r>
            <a:r>
              <a:rPr lang="en-US" sz="2600" b="1">
                <a:solidFill>
                  <a:schemeClr val="tx1">
                    <a:lumMod val="75000"/>
                    <a:lumOff val="25000"/>
                  </a:schemeClr>
                </a:solidFill>
              </a:rPr>
              <a:t> </a:t>
            </a:r>
            <a:r>
              <a:rPr lang="vi-VN" sz="2600" b="1">
                <a:solidFill>
                  <a:schemeClr val="tx1">
                    <a:lumMod val="75000"/>
                    <a:lumOff val="25000"/>
                  </a:schemeClr>
                </a:solidFill>
              </a:rPr>
              <a:t>kiến trúc</a:t>
            </a:r>
            <a:r>
              <a:rPr lang="en-US" sz="2600" b="1">
                <a:solidFill>
                  <a:schemeClr val="tx1">
                    <a:lumMod val="75000"/>
                    <a:lumOff val="25000"/>
                  </a:schemeClr>
                </a:solidFill>
              </a:rPr>
              <a:t> của mạng</a:t>
            </a:r>
            <a:r>
              <a:rPr lang="vi-VN" sz="2600" b="1">
                <a:solidFill>
                  <a:schemeClr val="tx1">
                    <a:lumMod val="75000"/>
                    <a:lumOff val="25000"/>
                  </a:schemeClr>
                </a:solidFill>
              </a:rPr>
              <a:t> GA</a:t>
            </a:r>
            <a:r>
              <a:rPr lang="en-US" sz="2600" b="1">
                <a:solidFill>
                  <a:schemeClr val="tx1">
                    <a:lumMod val="75000"/>
                    <a:lumOff val="25000"/>
                  </a:schemeClr>
                </a:solidFill>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1960879" y="3088639"/>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4"/>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5"/>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6"/>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7"/>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rPr>
                <a:t>Binomial</a:t>
              </a:r>
            </a:p>
          </p:txBody>
        </p:sp>
      </p:grpSp>
    </p:spTree>
    <p:extLst>
      <p:ext uri="{BB962C8B-B14F-4D97-AF65-F5344CB8AC3E}">
        <p14:creationId xmlns:p14="http://schemas.microsoft.com/office/powerpoint/2010/main" val="191194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solidFill>
            <a:srgbClr val="203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rPr>
              <a:t>Tiếp cận trên miền tần số</a:t>
            </a:r>
          </a:p>
        </p:txBody>
      </p:sp>
      <p:pic>
        <p:nvPicPr>
          <p:cNvPr id="186" name="Google Shape;186;g31a381ed9b4_0_31" descr="Logo&#10;&#10;Description automatically generated">
            <a:extLst>
              <a:ext uri="{FF2B5EF4-FFF2-40B4-BE49-F238E27FC236}">
                <a16:creationId xmlns:a16="http://schemas.microsoft.com/office/drawing/2014/main" id="{43FCE32C-B6E8-A33F-D539-DBCC9E4AF848}"/>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4"/>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5"/>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Arial"/>
                <a:ea typeface="Arial"/>
                <a:cs typeface="Arial"/>
                <a:sym typeface="Arial"/>
              </a:rPr>
              <a:t>3. Phương </a:t>
            </a:r>
            <a:r>
              <a:rPr lang="en-US" b="1">
                <a:solidFill>
                  <a:schemeClr val="tx1">
                    <a:lumMod val="75000"/>
                    <a:lumOff val="25000"/>
                  </a:schemeClr>
                </a:solidFill>
                <a:latin typeface="Arial"/>
                <a:ea typeface="Arial"/>
                <a:cs typeface="Arial"/>
                <a:sym typeface="Arial"/>
              </a:rPr>
              <a:t>pháp</a:t>
            </a:r>
            <a:r>
              <a:rPr lang="en-US" b="1">
                <a:solidFill>
                  <a:schemeClr val="tx1">
                    <a:lumMod val="85000"/>
                    <a:lumOff val="15000"/>
                  </a:schemeClr>
                </a:solidFill>
                <a:latin typeface="Arial"/>
                <a:ea typeface="Arial"/>
                <a:cs typeface="Arial"/>
                <a:sym typeface="Arial"/>
              </a:rPr>
              <a:t> đề xuất</a:t>
            </a:r>
            <a:endParaRPr b="1">
              <a:solidFill>
                <a:schemeClr val="tx1">
                  <a:lumMod val="85000"/>
                  <a:lumOff val="15000"/>
                </a:schemeClr>
              </a:solidFill>
              <a:latin typeface="Arial"/>
              <a:ea typeface="Arial"/>
              <a:cs typeface="Arial"/>
              <a:sym typeface="Arial"/>
            </a:endParaRPr>
          </a:p>
        </p:txBody>
      </p:sp>
      <p:sp>
        <p:nvSpPr>
          <p:cNvPr id="194" name="Google Shape;194;g31ae00017cb_1_0"/>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95" name="Google Shape;195;g31ae00017cb_1_0"/>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196" name="Google Shape;196;g31ae00017cb_1_0"/>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97" name="Google Shape;197;g31ae00017cb_1_0"/>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solidFill>
            <a:srgbClr val="2038B4"/>
          </a:solidFill>
          <a:ln>
            <a:noFill/>
          </a:ln>
        </p:spPr>
        <p:txBody>
          <a:bodyPr spcFirstLastPara="1" wrap="square" lIns="91425" tIns="45700" rIns="91425" bIns="45700" anchor="t" anchorCtr="0">
            <a:spAutoFit/>
          </a:bodyPr>
          <a:lstStyle/>
          <a:p>
            <a:pPr marL="282575" lvl="0"/>
            <a:r>
              <a:rPr lang="vi-VN" sz="4000" b="1">
                <a:solidFill>
                  <a:schemeClr val="lt1"/>
                </a:solidFill>
              </a:rPr>
              <a:t>Hướng tiếp cận</a:t>
            </a:r>
          </a:p>
        </p:txBody>
      </p:sp>
      <p:pic>
        <p:nvPicPr>
          <p:cNvPr id="203" name="Google Shape;203;g31ae00017cb_0_38" descr="Logo&#10;&#10;Description automatically generated">
            <a:extLst>
              <a:ext uri="{FF2B5EF4-FFF2-40B4-BE49-F238E27FC236}">
                <a16:creationId xmlns:a16="http://schemas.microsoft.com/office/drawing/2014/main" id="{EEB1222E-5ED8-3A7A-2616-3EC59DFA741D}"/>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4"/>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rPr>
              <a:t>Giữ nguyên ảnh gốc</a:t>
            </a:r>
          </a:p>
          <a:p>
            <a:pPr marL="285750" indent="-285750">
              <a:buFont typeface="Arial" panose="020B0604020202020204" pitchFamily="34" charset="0"/>
              <a:buChar char="•"/>
            </a:pPr>
            <a:r>
              <a:rPr lang="en-US" sz="1800">
                <a:solidFill>
                  <a:schemeClr val="tx1">
                    <a:lumMod val="75000"/>
                    <a:lumOff val="25000"/>
                  </a:schemeClr>
                </a:solidFill>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903957" y="831099"/>
            <a:ext cx="6490386"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903957" y="1396485"/>
            <a:ext cx="7194721"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5"/>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6"/>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7"/>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8"/>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9"/>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rPr>
                <a:t>FFT</a:t>
              </a:r>
              <a:endParaRPr lang="en-US" sz="1000"/>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rPr>
                <a:t>iFFT</a:t>
              </a:r>
              <a:endParaRPr lang="en-US" sz="1000"/>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rPr>
                <a:t>Ảnh gốc</a:t>
              </a:r>
              <a:endParaRPr lang="en-US" sz="1000"/>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rPr>
                <a:t>Ảnh sau khi lọc</a:t>
              </a:r>
              <a:endParaRPr lang="en-US" sz="1000"/>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rPr>
                <a:t>Mặt nạ</a:t>
              </a:r>
              <a:endParaRPr lang="en-US" sz="1000"/>
            </a:p>
          </p:txBody>
        </p:sp>
      </p:grpSp>
    </p:spTree>
    <p:extLst>
      <p:ext uri="{BB962C8B-B14F-4D97-AF65-F5344CB8AC3E}">
        <p14:creationId xmlns:p14="http://schemas.microsoft.com/office/powerpoint/2010/main" val="292374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04F0CA21-F399-012D-2F7D-D018C997CFF6}"/>
              </a:ext>
            </a:extLst>
          </p:cNvPr>
          <p:cNvSpPr txBox="1"/>
          <p:nvPr/>
        </p:nvSpPr>
        <p:spPr>
          <a:xfrm>
            <a:off x="0" y="0"/>
            <a:ext cx="12192000" cy="707846"/>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4000" b="1">
                <a:solidFill>
                  <a:schemeClr val="lt1"/>
                </a:solidFill>
              </a:rPr>
              <a:t>Thay thế FFT bằng bộ lọc thông cao</a:t>
            </a:r>
            <a:endParaRPr lang="vi-VN" sz="4000" b="1">
              <a:solidFill>
                <a:schemeClr val="lt1"/>
              </a:solidFill>
            </a:endParaRPr>
          </a:p>
        </p:txBody>
      </p:sp>
      <p:pic>
        <p:nvPicPr>
          <p:cNvPr id="203" name="Google Shape;203;g31ae00017cb_0_38" descr="Logo&#10;&#10;Description automatically generated">
            <a:extLst>
              <a:ext uri="{FF2B5EF4-FFF2-40B4-BE49-F238E27FC236}">
                <a16:creationId xmlns:a16="http://schemas.microsoft.com/office/drawing/2014/main" id="{53B97632-8100-AD76-D86D-DDAA46AED70B}"/>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spTree>
    <p:extLst>
      <p:ext uri="{BB962C8B-B14F-4D97-AF65-F5344CB8AC3E}">
        <p14:creationId xmlns:p14="http://schemas.microsoft.com/office/powerpoint/2010/main" val="120708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4. Thực nghiệm &amp; kết quả</a:t>
            </a:r>
            <a:endParaRPr b="1">
              <a:latin typeface="Arial"/>
              <a:ea typeface="Arial"/>
              <a:cs typeface="Arial"/>
              <a:sym typeface="Arial"/>
            </a:endParaRPr>
          </a:p>
        </p:txBody>
      </p:sp>
      <p:sp>
        <p:nvSpPr>
          <p:cNvPr id="239" name="Google Shape;239;g31ae00017cb_1_54"/>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40" name="Google Shape;240;g31ae00017cb_1_54"/>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241" name="Google Shape;241;g31ae00017cb_1_54"/>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42" name="Google Shape;242;g31ae00017cb_1_54"/>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Tập dữ liệu ForenSynths </a:t>
            </a:r>
            <a:endParaRPr lang="en-US" sz="4000" b="1" i="0" u="none" strike="noStrike" cap="none">
              <a:solidFill>
                <a:schemeClr val="lt1"/>
              </a:solidFill>
            </a:endParaRPr>
          </a:p>
        </p:txBody>
      </p:sp>
      <p:pic>
        <p:nvPicPr>
          <p:cNvPr id="249" name="Google Shape;249;g31ae00017cb_1_46"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4"/>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rPr>
              <a:t>[</a:t>
            </a:r>
            <a:r>
              <a:rPr lang="en-US" sz="1600" i="1">
                <a:solidFill>
                  <a:schemeClr val="tx1">
                    <a:lumMod val="75000"/>
                    <a:lumOff val="25000"/>
                  </a:schemeClr>
                </a:solidFill>
              </a:rPr>
              <a:t>Car, Cat, Chair, Horse]</a:t>
            </a:r>
            <a:endParaRPr lang="en-US" sz="1600">
              <a:solidFill>
                <a:schemeClr val="tx1">
                  <a:lumMod val="75000"/>
                  <a:lumOff val="25000"/>
                </a:schemeClr>
              </a:solidFill>
            </a:endParaRPr>
          </a:p>
          <a:p>
            <a:r>
              <a:rPr lang="en-US" sz="1600">
                <a:solidFill>
                  <a:schemeClr val="tx1">
                    <a:lumMod val="75000"/>
                    <a:lumOff val="25000"/>
                  </a:schemeClr>
                </a:solidFill>
              </a:rPr>
              <a:t>Bốn lớp đối tượng sinh bằng mô hình Progan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230496"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46354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rPr>
              <a:t>Ảnh </a:t>
            </a:r>
            <a:r>
              <a:rPr lang="en-US" sz="1600">
                <a:solidFill>
                  <a:schemeClr val="tx1">
                    <a:lumMod val="75000"/>
                    <a:lumOff val="25000"/>
                  </a:schemeClr>
                </a:solidFill>
              </a:rPr>
              <a:t>tạo </a:t>
            </a:r>
            <a:r>
              <a:rPr lang="vi-VN" sz="1600">
                <a:solidFill>
                  <a:schemeClr val="tx1">
                    <a:lumMod val="75000"/>
                    <a:lumOff val="25000"/>
                  </a:schemeClr>
                </a:solidFill>
              </a:rPr>
              <a:t>sinh</a:t>
            </a:r>
            <a:r>
              <a:rPr lang="en-US" sz="1600">
                <a:solidFill>
                  <a:schemeClr val="tx1">
                    <a:lumMod val="75000"/>
                    <a:lumOff val="25000"/>
                  </a:schemeClr>
                </a:solidFill>
              </a:rPr>
              <a:t> sẽ</a:t>
            </a:r>
            <a:r>
              <a:rPr lang="vi-VN" sz="1600">
                <a:solidFill>
                  <a:schemeClr val="tx1">
                    <a:lumMod val="75000"/>
                    <a:lumOff val="25000"/>
                  </a:schemeClr>
                </a:solidFill>
              </a:rPr>
              <a:t> không áp dụng xử lý hậu kỳ bổ sung</a:t>
            </a:r>
            <a:endParaRPr lang="en-US" sz="1600">
              <a:solidFill>
                <a:schemeClr val="tx1">
                  <a:lumMod val="75000"/>
                  <a:lumOff val="25000"/>
                </a:schemeClr>
              </a:solidFill>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6344920" cy="584775"/>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463540" cy="584775"/>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606416" cy="1077218"/>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rPr>
              <a:t>Các ảnh tạo sinh được sưu tập từ nhiều mô hình GAN khác nhau (CycleGAN, StarGAN, ProGAN LSUN, GauGAN COCO, IMLE, DeepFake, StyleGAN, SAN, SITD)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Đánh giá hiệu suất mô hình cơ sở</a:t>
            </a:r>
            <a:endParaRPr sz="4000" b="1" i="0" u="none" strike="noStrike" cap="none">
              <a:solidFill>
                <a:schemeClr val="lt1"/>
              </a:solidFill>
            </a:endParaRPr>
          </a:p>
        </p:txBody>
      </p:sp>
      <p:pic>
        <p:nvPicPr>
          <p:cNvPr id="258" name="Google Shape;258;g32623733f8c_0_7" descr="Logo&#10;&#10;Description automatically generated">
            <a:extLst>
              <a:ext uri="{FF2B5EF4-FFF2-40B4-BE49-F238E27FC236}">
                <a16:creationId xmlns:a16="http://schemas.microsoft.com/office/drawing/2014/main" id="{70442CBB-A1B1-B1F4-1150-AB59A70EC48B}"/>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4"/>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215449" y="1062037"/>
            <a:ext cx="3482503" cy="400110"/>
          </a:xfrm>
          <a:prstGeom prst="rect">
            <a:avLst/>
          </a:prstGeom>
          <a:noFill/>
        </p:spPr>
        <p:txBody>
          <a:bodyPr wrap="square">
            <a:spAutoFit/>
          </a:bodyPr>
          <a:lstStyle/>
          <a:p>
            <a:r>
              <a:rPr lang="en-US" sz="2000" b="1">
                <a:solidFill>
                  <a:schemeClr val="tx1">
                    <a:lumMod val="75000"/>
                    <a:lumOff val="25000"/>
                  </a:schemeClr>
                </a:solidFill>
              </a:rPr>
              <a:t>Tập dữ liệu của Ojha </a:t>
            </a:r>
          </a:p>
        </p:txBody>
      </p:sp>
      <p:sp>
        <p:nvSpPr>
          <p:cNvPr id="7" name="TextBox 6">
            <a:extLst>
              <a:ext uri="{FF2B5EF4-FFF2-40B4-BE49-F238E27FC236}">
                <a16:creationId xmlns:a16="http://schemas.microsoft.com/office/drawing/2014/main" id="{7844F720-6996-3655-3C0A-D6F6CAAE0E32}"/>
              </a:ext>
            </a:extLst>
          </p:cNvPr>
          <p:cNvSpPr txBox="1"/>
          <p:nvPr/>
        </p:nvSpPr>
        <p:spPr>
          <a:xfrm>
            <a:off x="6215449"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Diffution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5"/>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Tối giản mô hình</a:t>
            </a:r>
            <a:endParaRPr sz="4000" b="1" i="0" u="none" strike="noStrike" cap="none">
              <a:solidFill>
                <a:schemeClr val="lt1"/>
              </a:solidFill>
            </a:endParaRPr>
          </a:p>
        </p:txBody>
      </p:sp>
      <p:pic>
        <p:nvPicPr>
          <p:cNvPr id="258" name="Google Shape;258;g32623733f8c_0_7" descr="Logo&#10;&#10;Description automatically generated">
            <a:extLst>
              <a:ext uri="{FF2B5EF4-FFF2-40B4-BE49-F238E27FC236}">
                <a16:creationId xmlns:a16="http://schemas.microsoft.com/office/drawing/2014/main" id="{8DC0FB3F-B561-C62C-505B-DD3E6E2DAADA}"/>
              </a:ext>
            </a:extLst>
          </p:cNvPr>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4"/>
          <a:stretch>
            <a:fillRect/>
          </a:stretch>
        </p:blipFill>
        <p:spPr>
          <a:xfrm>
            <a:off x="1848845" y="1401525"/>
            <a:ext cx="5024250" cy="1753303"/>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5"/>
          <a:stretch>
            <a:fillRect/>
          </a:stretch>
        </p:blipFill>
        <p:spPr>
          <a:xfrm>
            <a:off x="1709431" y="3848353"/>
            <a:ext cx="8829862" cy="1460263"/>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1709430" y="3429000"/>
            <a:ext cx="9151609" cy="338554"/>
          </a:xfrm>
          <a:prstGeom prst="rect">
            <a:avLst/>
          </a:prstGeom>
          <a:noFill/>
        </p:spPr>
        <p:txBody>
          <a:bodyPr wrap="square">
            <a:spAutoFit/>
          </a:bodyPr>
          <a:lstStyle/>
          <a:p>
            <a:r>
              <a:rPr lang="en-US" sz="1600">
                <a:solidFill>
                  <a:schemeClr val="tx1">
                    <a:lumMod val="75000"/>
                    <a:lumOff val="25000"/>
                  </a:schemeClr>
                </a:solidFill>
              </a:rPr>
              <a:t>So sánh giữa mô hình cơ sở và mô hình tối giản bằng kỹ thuật Feature base knowledge distillation</a:t>
            </a:r>
          </a:p>
        </p:txBody>
      </p:sp>
      <p:sp>
        <p:nvSpPr>
          <p:cNvPr id="14" name="TextBox 13">
            <a:extLst>
              <a:ext uri="{FF2B5EF4-FFF2-40B4-BE49-F238E27FC236}">
                <a16:creationId xmlns:a16="http://schemas.microsoft.com/office/drawing/2014/main" id="{5BDDE12F-2FAA-0290-D189-82FF900AC5E9}"/>
              </a:ext>
            </a:extLst>
          </p:cNvPr>
          <p:cNvSpPr txBox="1"/>
          <p:nvPr/>
        </p:nvSpPr>
        <p:spPr>
          <a:xfrm>
            <a:off x="7241550" y="1549384"/>
            <a:ext cx="4546589" cy="338554"/>
          </a:xfrm>
          <a:prstGeom prst="rect">
            <a:avLst/>
          </a:prstGeom>
          <a:noFill/>
        </p:spPr>
        <p:txBody>
          <a:bodyPr wrap="square">
            <a:spAutoFit/>
          </a:bodyPr>
          <a:lstStyle/>
          <a:p>
            <a:r>
              <a:rPr lang="en-US" sz="1600">
                <a:solidFill>
                  <a:schemeClr val="tx1">
                    <a:lumMod val="75000"/>
                    <a:lumOff val="25000"/>
                  </a:schemeClr>
                </a:solidFill>
              </a:rPr>
              <a:t>Mô hình cơ sở (teacher): 1.4 triệu tham số</a:t>
            </a:r>
          </a:p>
        </p:txBody>
      </p:sp>
      <p:sp>
        <p:nvSpPr>
          <p:cNvPr id="15" name="TextBox 14">
            <a:extLst>
              <a:ext uri="{FF2B5EF4-FFF2-40B4-BE49-F238E27FC236}">
                <a16:creationId xmlns:a16="http://schemas.microsoft.com/office/drawing/2014/main" id="{52FC3492-1EFE-C7C9-4596-868982EF5622}"/>
              </a:ext>
            </a:extLst>
          </p:cNvPr>
          <p:cNvSpPr txBox="1"/>
          <p:nvPr/>
        </p:nvSpPr>
        <p:spPr>
          <a:xfrm>
            <a:off x="7241551" y="2214615"/>
            <a:ext cx="4546588" cy="338554"/>
          </a:xfrm>
          <a:prstGeom prst="rect">
            <a:avLst/>
          </a:prstGeom>
          <a:noFill/>
        </p:spPr>
        <p:txBody>
          <a:bodyPr wrap="square">
            <a:spAutoFit/>
          </a:bodyPr>
          <a:lstStyle/>
          <a:p>
            <a:r>
              <a:rPr lang="en-US" sz="1600">
                <a:solidFill>
                  <a:schemeClr val="tx1">
                    <a:lumMod val="75000"/>
                    <a:lumOff val="25000"/>
                  </a:schemeClr>
                </a:solidFill>
              </a:rPr>
              <a:t>Mô hình tối giản (student): 450,000 tham số</a:t>
            </a:r>
          </a:p>
        </p:txBody>
      </p:sp>
    </p:spTree>
    <p:extLst>
      <p:ext uri="{BB962C8B-B14F-4D97-AF65-F5344CB8AC3E}">
        <p14:creationId xmlns:p14="http://schemas.microsoft.com/office/powerpoint/2010/main" val="396481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5. Kết luận</a:t>
            </a:r>
            <a:endParaRPr b="1">
              <a:latin typeface="Arial"/>
              <a:ea typeface="Arial"/>
              <a:cs typeface="Arial"/>
              <a:sym typeface="Arial"/>
            </a:endParaRPr>
          </a:p>
        </p:txBody>
      </p:sp>
      <p:sp>
        <p:nvSpPr>
          <p:cNvPr id="281" name="Google Shape;281;g31ae00017cb_1_62"/>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82" name="Google Shape;282;g31ae00017cb_1_62"/>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283" name="Google Shape;283;g31ae00017cb_1_62"/>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84" name="Google Shape;284;g31ae00017cb_1_62"/>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p:nvPr/>
        </p:nvSpPr>
        <p:spPr>
          <a:xfrm>
            <a:off x="0" y="0"/>
            <a:ext cx="12192000" cy="707886"/>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rPr>
              <a:t>Nội dung</a:t>
            </a:r>
            <a:endParaRPr/>
          </a:p>
        </p:txBody>
      </p:sp>
      <p:pic>
        <p:nvPicPr>
          <p:cNvPr id="106" name="Google Shape;106;p2"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07" name="Google Shape;107;p2"/>
          <p:cNvSpPr txBox="1"/>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Giới thiệu</a:t>
            </a:r>
            <a:endParaRPr/>
          </a:p>
        </p:txBody>
      </p:sp>
      <p:sp>
        <p:nvSpPr>
          <p:cNvPr id="108" name="Google Shape;108;p2"/>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1</a:t>
            </a:r>
            <a:endParaRPr/>
          </a:p>
        </p:txBody>
      </p:sp>
      <p:sp>
        <p:nvSpPr>
          <p:cNvPr id="109" name="Google Shape;109;p2"/>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2</a:t>
            </a:r>
            <a:endParaRPr/>
          </a:p>
        </p:txBody>
      </p:sp>
      <p:sp>
        <p:nvSpPr>
          <p:cNvPr id="110" name="Google Shape;110;p2"/>
          <p:cNvSpPr txBox="1"/>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Công trình liên quan</a:t>
            </a:r>
            <a:endParaRPr/>
          </a:p>
        </p:txBody>
      </p:sp>
      <p:grpSp>
        <p:nvGrpSpPr>
          <p:cNvPr id="111" name="Google Shape;111;p2"/>
          <p:cNvGrpSpPr/>
          <p:nvPr/>
        </p:nvGrpSpPr>
        <p:grpSpPr>
          <a:xfrm>
            <a:off x="2580933" y="3095110"/>
            <a:ext cx="8744400" cy="523200"/>
            <a:chOff x="264453" y="2515990"/>
            <a:chExt cx="8744400" cy="523200"/>
          </a:xfrm>
        </p:grpSpPr>
        <p:sp>
          <p:nvSpPr>
            <p:cNvPr id="112" name="Google Shape;112;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3</a:t>
              </a:r>
              <a:endParaRPr/>
            </a:p>
          </p:txBody>
        </p:sp>
        <p:sp>
          <p:nvSpPr>
            <p:cNvPr id="113" name="Google Shape;113;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rPr>
                <a:t>Phương pháp đề xuất</a:t>
              </a:r>
              <a:endParaRPr/>
            </a:p>
          </p:txBody>
        </p:sp>
      </p:grpSp>
      <p:grpSp>
        <p:nvGrpSpPr>
          <p:cNvPr id="114" name="Google Shape;114;p2"/>
          <p:cNvGrpSpPr/>
          <p:nvPr/>
        </p:nvGrpSpPr>
        <p:grpSpPr>
          <a:xfrm>
            <a:off x="2580933" y="3717135"/>
            <a:ext cx="8744400" cy="523200"/>
            <a:chOff x="264453" y="2515990"/>
            <a:chExt cx="8744400" cy="523200"/>
          </a:xfrm>
        </p:grpSpPr>
        <p:sp>
          <p:nvSpPr>
            <p:cNvPr id="115" name="Google Shape;115;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dk1"/>
                  </a:solidFill>
                </a:rPr>
                <a:t>Thực nghiệm &amp; Kết quả</a:t>
              </a:r>
              <a:endParaRPr sz="2800">
                <a:solidFill>
                  <a:schemeClr val="dk1"/>
                </a:solidFill>
              </a:endParaRPr>
            </a:p>
          </p:txBody>
        </p:sp>
        <p:sp>
          <p:nvSpPr>
            <p:cNvPr id="116" name="Google Shape;116;p2"/>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Calibri"/>
                  <a:ea typeface="Calibri"/>
                  <a:cs typeface="Calibri"/>
                  <a:sym typeface="Calibri"/>
                </a:rPr>
                <a:t>4</a:t>
              </a:r>
              <a:endParaRPr/>
            </a:p>
          </p:txBody>
        </p:sp>
      </p:grpSp>
      <p:grpSp>
        <p:nvGrpSpPr>
          <p:cNvPr id="117" name="Google Shape;117;p2"/>
          <p:cNvGrpSpPr/>
          <p:nvPr/>
        </p:nvGrpSpPr>
        <p:grpSpPr>
          <a:xfrm>
            <a:off x="2580933" y="4339160"/>
            <a:ext cx="8744400" cy="523200"/>
            <a:chOff x="264453" y="2515990"/>
            <a:chExt cx="8744400" cy="523200"/>
          </a:xfrm>
        </p:grpSpPr>
        <p:sp>
          <p:nvSpPr>
            <p:cNvPr id="118" name="Google Shape;118;p2"/>
            <p:cNvSpPr txBox="1"/>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t>Kết luận</a:t>
              </a:r>
              <a:endParaRPr/>
            </a:p>
          </p:txBody>
        </p:sp>
        <p:sp>
          <p:nvSpPr>
            <p:cNvPr id="119" name="Google Shape;119;p2"/>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Calibri"/>
                  <a:ea typeface="Calibri"/>
                  <a:cs typeface="Calibri"/>
                  <a:sym typeface="Calibri"/>
                </a:rPr>
                <a:t>5</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Đóng góp</a:t>
            </a:r>
            <a:endParaRPr sz="4000" b="1" i="0" u="none" strike="noStrike" cap="none">
              <a:solidFill>
                <a:schemeClr val="lt1"/>
              </a:solidFill>
            </a:endParaRPr>
          </a:p>
        </p:txBody>
      </p:sp>
      <p:pic>
        <p:nvPicPr>
          <p:cNvPr id="290" name="Google Shape;290;g31ae322880d_0_52"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 name="TextBox 2">
            <a:extLst>
              <a:ext uri="{FF2B5EF4-FFF2-40B4-BE49-F238E27FC236}">
                <a16:creationId xmlns:a16="http://schemas.microsoft.com/office/drawing/2014/main" id="{5CC354FC-4E80-6504-F4A7-761D6E9A70DC}"/>
              </a:ext>
            </a:extLst>
          </p:cNvPr>
          <p:cNvSpPr txBox="1"/>
          <p:nvPr/>
        </p:nvSpPr>
        <p:spPr>
          <a:xfrm>
            <a:off x="327660" y="1447040"/>
            <a:ext cx="8166100" cy="892552"/>
          </a:xfrm>
          <a:prstGeom prst="rect">
            <a:avLst/>
          </a:prstGeom>
          <a:noFill/>
        </p:spPr>
        <p:txBody>
          <a:bodyPr wrap="square">
            <a:spAutoFit/>
          </a:bodyPr>
          <a:lstStyle/>
          <a:p>
            <a:pPr marL="457200" indent="-457200">
              <a:buFont typeface="Arial" panose="020B0604020202020204" pitchFamily="34" charset="0"/>
              <a:buChar char="•"/>
            </a:pPr>
            <a:r>
              <a:rPr lang="en-US" sz="2600"/>
              <a:t>Đề xuất một bộ lọc đơn giản làm tăng độ chính xác của mô hình</a:t>
            </a:r>
          </a:p>
        </p:txBody>
      </p:sp>
      <p:sp>
        <p:nvSpPr>
          <p:cNvPr id="5" name="TextBox 4">
            <a:extLst>
              <a:ext uri="{FF2B5EF4-FFF2-40B4-BE49-F238E27FC236}">
                <a16:creationId xmlns:a16="http://schemas.microsoft.com/office/drawing/2014/main" id="{59A1BAE9-D3C4-6614-0259-ECBBDE0F95C1}"/>
              </a:ext>
            </a:extLst>
          </p:cNvPr>
          <p:cNvSpPr txBox="1"/>
          <p:nvPr/>
        </p:nvSpPr>
        <p:spPr>
          <a:xfrm>
            <a:off x="327660" y="2519878"/>
            <a:ext cx="8491220" cy="892552"/>
          </a:xfrm>
          <a:prstGeom prst="rect">
            <a:avLst/>
          </a:prstGeom>
          <a:noFill/>
        </p:spPr>
        <p:txBody>
          <a:bodyPr wrap="square">
            <a:spAutoFit/>
          </a:bodyPr>
          <a:lstStyle/>
          <a:p>
            <a:pPr marL="457200" indent="-457200">
              <a:buFont typeface="Arial" panose="020B0604020202020204" pitchFamily="34" charset="0"/>
              <a:buChar char="•"/>
            </a:pPr>
            <a:r>
              <a:rPr lang="en-US" sz="2600"/>
              <a:t>Xây dựng kiến trúc mô hình đơn giản nhưng có hiệu quả cao, khi kết hợp với bộ lọc mà luận văn đề xuất. </a:t>
            </a:r>
          </a:p>
        </p:txBody>
      </p:sp>
      <p:sp>
        <p:nvSpPr>
          <p:cNvPr id="6" name="TextBox 5">
            <a:extLst>
              <a:ext uri="{FF2B5EF4-FFF2-40B4-BE49-F238E27FC236}">
                <a16:creationId xmlns:a16="http://schemas.microsoft.com/office/drawing/2014/main" id="{223B8FC5-22CA-4C43-86A8-AC441EC2C3C6}"/>
              </a:ext>
            </a:extLst>
          </p:cNvPr>
          <p:cNvSpPr txBox="1"/>
          <p:nvPr/>
        </p:nvSpPr>
        <p:spPr>
          <a:xfrm>
            <a:off x="327660" y="3592716"/>
            <a:ext cx="8491220" cy="1292662"/>
          </a:xfrm>
          <a:prstGeom prst="rect">
            <a:avLst/>
          </a:prstGeom>
          <a:noFill/>
        </p:spPr>
        <p:txBody>
          <a:bodyPr wrap="square">
            <a:spAutoFit/>
          </a:bodyPr>
          <a:lstStyle/>
          <a:p>
            <a:pPr marL="457200" indent="-457200">
              <a:buFont typeface="Arial" panose="020B0604020202020204" pitchFamily="34" charset="0"/>
              <a:buChar char="•"/>
            </a:pPr>
            <a:r>
              <a:rPr lang="en-US" sz="2600"/>
              <a:t>Áp dụng kỹ thuật Feature base knowledge distillation giúp giảm 70% tham số so với mô hình cơ sở nhưng vẫn đảm bảo độ chính xác.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Hướng phát triển</a:t>
            </a:r>
            <a:endParaRPr sz="4000" b="1" i="0" u="none" strike="noStrike" cap="none">
              <a:solidFill>
                <a:schemeClr val="lt1"/>
              </a:solidFill>
            </a:endParaRPr>
          </a:p>
        </p:txBody>
      </p:sp>
      <p:pic>
        <p:nvPicPr>
          <p:cNvPr id="298" name="Google Shape;298;g31ae322880d_0_58"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Đánh giá hiệu suất mô hình cơ sở</a:t>
            </a:r>
            <a:endParaRPr sz="4000" b="1" i="0" u="none" strike="noStrike" cap="none">
              <a:solidFill>
                <a:schemeClr val="lt1"/>
              </a:solidFill>
            </a:endParaRPr>
          </a:p>
        </p:txBody>
      </p:sp>
      <p:pic>
        <p:nvPicPr>
          <p:cNvPr id="258" name="Google Shape;258;g32623733f8c_0_7"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5" name="TextBox 4">
            <a:extLst>
              <a:ext uri="{FF2B5EF4-FFF2-40B4-BE49-F238E27FC236}">
                <a16:creationId xmlns:a16="http://schemas.microsoft.com/office/drawing/2014/main" id="{41973BCA-E7EE-E2A2-A769-6084172A22C3}"/>
              </a:ext>
            </a:extLst>
          </p:cNvPr>
          <p:cNvSpPr txBox="1"/>
          <p:nvPr/>
        </p:nvSpPr>
        <p:spPr>
          <a:xfrm>
            <a:off x="2610185" y="4969929"/>
            <a:ext cx="7657241" cy="307777"/>
          </a:xfrm>
          <a:prstGeom prst="rect">
            <a:avLst/>
          </a:prstGeom>
          <a:noFill/>
        </p:spPr>
        <p:txBody>
          <a:bodyPr wrap="square">
            <a:spAutoFit/>
          </a:bodyPr>
          <a:lstStyle/>
          <a:p>
            <a:r>
              <a:rPr lang="en-US"/>
              <a:t>Tổng quan hiệu năng và độ chính xác của một số hướng tiếp cận, trên tập dữ liệu </a:t>
            </a:r>
            <a:r>
              <a:rPr lang="en-US" b="1"/>
              <a:t>Ojha</a:t>
            </a:r>
          </a:p>
        </p:txBody>
      </p:sp>
      <p:pic>
        <p:nvPicPr>
          <p:cNvPr id="9" name="Picture 8">
            <a:extLst>
              <a:ext uri="{FF2B5EF4-FFF2-40B4-BE49-F238E27FC236}">
                <a16:creationId xmlns:a16="http://schemas.microsoft.com/office/drawing/2014/main" id="{696EFE50-65A6-1D52-F21F-BD87436C01E5}"/>
              </a:ext>
            </a:extLst>
          </p:cNvPr>
          <p:cNvPicPr>
            <a:picLocks noChangeAspect="1"/>
          </p:cNvPicPr>
          <p:nvPr/>
        </p:nvPicPr>
        <p:blipFill>
          <a:blip r:embed="rId4"/>
          <a:stretch>
            <a:fillRect/>
          </a:stretch>
        </p:blipFill>
        <p:spPr>
          <a:xfrm>
            <a:off x="1054639" y="2037129"/>
            <a:ext cx="10082721" cy="270342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pic>
        <p:nvPicPr>
          <p:cNvPr id="306" name="Google Shape;306;g31a381ed9b4_0_38"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07" name="Google Shape;307;g31a381ed9b4_0_38"/>
          <p:cNvSpPr txBox="1"/>
          <p:nvPr/>
        </p:nvSpPr>
        <p:spPr>
          <a:xfrm>
            <a:off x="336000" y="820050"/>
            <a:ext cx="11520000" cy="882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u="sng">
                <a:solidFill>
                  <a:schemeClr val="dk1"/>
                </a:solidFill>
              </a:rPr>
              <a:t>Kiet Anh Hoang</a:t>
            </a:r>
            <a:r>
              <a:rPr lang="en-US" sz="2400">
                <a:solidFill>
                  <a:schemeClr val="dk1"/>
                </a:solidFill>
              </a:rPr>
              <a:t>, Khanh Duong, Triet Nguyen Van Minh, Tung Le, and Huy Tien Nguyen, “</a:t>
            </a:r>
            <a:r>
              <a:rPr lang="en-US" sz="2400" i="1">
                <a:solidFill>
                  <a:schemeClr val="dk1"/>
                </a:solidFill>
              </a:rPr>
              <a:t>Integrating Voice Activity Detection to Enhance Robustness of On-Device Speaker Verification</a:t>
            </a:r>
            <a:r>
              <a:rPr lang="en-US" sz="2400">
                <a:solidFill>
                  <a:schemeClr val="dk1"/>
                </a:solidFill>
              </a:rPr>
              <a:t>”, in Proceedings of the 21st Pacific Rim International Conference on Artificial Intelligence (PRICAI 2024), 2024, Kyoto, Japan - </a:t>
            </a:r>
            <a:r>
              <a:rPr lang="en-US" sz="2400" b="1">
                <a:solidFill>
                  <a:schemeClr val="dk1"/>
                </a:solidFill>
              </a:rPr>
              <a:t>Conference Rank B</a:t>
            </a:r>
            <a:endParaRPr sz="2400" b="1">
              <a:solidFill>
                <a:schemeClr val="dk1"/>
              </a:solidFill>
            </a:endParaRPr>
          </a:p>
        </p:txBody>
      </p:sp>
      <p:sp>
        <p:nvSpPr>
          <p:cNvPr id="308" name="Google Shape;308;g31a381ed9b4_0_38"/>
          <p:cNvSpPr txBox="1"/>
          <p:nvPr/>
        </p:nvSpPr>
        <p:spPr>
          <a:xfrm>
            <a:off x="336000" y="4232175"/>
            <a:ext cx="11520000" cy="882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u="sng">
                <a:solidFill>
                  <a:schemeClr val="dk1"/>
                </a:solidFill>
              </a:rPr>
              <a:t>Kiet Anh Hoang</a:t>
            </a:r>
            <a:r>
              <a:rPr lang="en-US" sz="2400">
                <a:solidFill>
                  <a:schemeClr val="dk1"/>
                </a:solidFill>
              </a:rPr>
              <a:t>, Tung Le, and Huy Tien Nguyen, “</a:t>
            </a:r>
            <a:r>
              <a:rPr lang="en-US" sz="2400" i="1">
                <a:solidFill>
                  <a:schemeClr val="dk1"/>
                </a:solidFill>
              </a:rPr>
              <a:t>Lightweight Speaker Verification with Integrated VAD and Speech Enhancement</a:t>
            </a:r>
            <a:r>
              <a:rPr lang="en-US" sz="2400">
                <a:solidFill>
                  <a:schemeClr val="dk1"/>
                </a:solidFill>
              </a:rPr>
              <a:t>”, Digital Signal Processing </a:t>
            </a:r>
            <a:r>
              <a:rPr lang="en-US" sz="2400" i="1">
                <a:solidFill>
                  <a:schemeClr val="dk1"/>
                </a:solidFill>
              </a:rPr>
              <a:t>(Under Review)</a:t>
            </a:r>
            <a:r>
              <a:rPr lang="en-US" sz="2400">
                <a:solidFill>
                  <a:schemeClr val="dk1"/>
                </a:solidFill>
              </a:rPr>
              <a:t> - </a:t>
            </a:r>
            <a:r>
              <a:rPr lang="en-US" sz="2400" b="1">
                <a:solidFill>
                  <a:schemeClr val="dk1"/>
                </a:solidFill>
              </a:rPr>
              <a:t>Journal Q2</a:t>
            </a:r>
            <a:endParaRPr sz="2400"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1ae322880d_0_63"/>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Tài liệu tham khảo</a:t>
            </a:r>
            <a:endParaRPr sz="4000" b="1" i="0" u="none" strike="noStrike" cap="none">
              <a:solidFill>
                <a:schemeClr val="lt1"/>
              </a:solidFill>
            </a:endParaRPr>
          </a:p>
        </p:txBody>
      </p:sp>
      <p:pic>
        <p:nvPicPr>
          <p:cNvPr id="314" name="Google Shape;314;g31ae322880d_0_63"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15" name="Google Shape;315;g31ae322880d_0_63"/>
          <p:cNvSpPr txBox="1"/>
          <p:nvPr/>
        </p:nvSpPr>
        <p:spPr>
          <a:xfrm>
            <a:off x="336000" y="708000"/>
            <a:ext cx="11520000" cy="5489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Calibri"/>
              <a:buChar char="●"/>
            </a:pPr>
            <a:r>
              <a:rPr lang="en-US" sz="1700">
                <a:solidFill>
                  <a:schemeClr val="dk1"/>
                </a:solidFill>
              </a:rPr>
              <a:t>Chung, J. S., Huh, J., Mun, S., et al., “In defence of metric learning for speaker recognition”, in Proc. Interspeech, 2020.</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Kwon, Y., Heo, H.-S., Lee, B.-J., and Chung, J. S., “The ins and outs of speaker recognition: Lessons from voxsrc 2020”, in ICASSP 2021, IEEE, 2021, pp. 5809–5813.</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Wang, X., Han, X., Huang, W., Dong, D., and Scott, M. R., “Multi- similarity loss with general pair weighting for deep metric learning”, in Proceedings of the IEEE/CVF conference on computer vision and pattern recognition, 2019, pp. 5022–5030.</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Sandler, M., Howard, A., Zhu, M., Zhmoginov, A., and Chen, L.-C., “Mobilenetv2: Inverted residuals and linear bottlenecks”, in 2018 IEEE/CVF Conference on Computer Vision and Pattern Recognition (CVPR), IEEE Computer Society, 2018, pp. 4510– 4520.</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Park, W., Kim, D., Lu, Y., and Cho, M., “Relational knowledge distillation”, in Proceedings of the IEEE/CVF conference on computer vision and pattern recognition, 2019, pp. 3967–3976.</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Jung, Y., Choi, Y., and Kim, H., “Self-adaptive soft voice activity detection using deep neural networks for robust speaker verification”, in 2019 IEEE Automatic Speech Recognition and Understanding Workshop (ASRU), IEEE, 2019, pp. 365–372.</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Tan, Z. H., Sarkar, A. kr, and Dehak, N., “Rvad: An unsupervised segment-based robust voice activity detection method”, Computer speech &amp; language, vol. 59, pp. 1–21, 2020.</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Kim, J.-h., Heo, J., Shin, H.-s., Lim, C.-y., and Yu, H.-J., “Diff-sv: A unified hierarchical framework for noise-robust speaker verification using score-based diffusion probabilistic models”, in ICASSP 2024-2024 IEEE International Conference on Acoustics, Speech and Signal Processing (ICASSP), IEEE, 2024, pp. 10 341–10 345.</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Li, X., Wang, W., Hu, X., and Yang, J., “Selective kernel networks”, in Proceedings of the IEEE/CVF conference on computer vision and pattern recognition, 2019, pp. 510–519.</a:t>
            </a:r>
            <a:endParaRPr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solidFill>
            <a:srgbClr val="3333B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FF9999"/>
                </a:solidFill>
              </a:rPr>
              <a:t>Cảm ơn Quý Thầy Cô </a:t>
            </a:r>
            <a:endParaRPr sz="4800" b="1" i="0" u="none" strike="noStrike" cap="none">
              <a:solidFill>
                <a:srgbClr val="FF9999"/>
              </a:solidFill>
            </a:endParaRPr>
          </a:p>
          <a:p>
            <a:pPr marL="0" marR="0" lvl="0" indent="0" algn="ctr" rtl="0">
              <a:spcBef>
                <a:spcPts val="0"/>
              </a:spcBef>
              <a:spcAft>
                <a:spcPts val="0"/>
              </a:spcAft>
              <a:buNone/>
            </a:pPr>
            <a:r>
              <a:rPr lang="en-US" sz="4800" b="1" i="0" u="none" strike="noStrike" cap="none">
                <a:solidFill>
                  <a:srgbClr val="FF9999"/>
                </a:solidFill>
              </a:rPr>
              <a:t>đã lắng nghe.</a:t>
            </a:r>
            <a:endParaRPr sz="4400" b="1" i="0" u="none" strike="noStrike" cap="none">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Phụ lục</a:t>
            </a:r>
            <a:endParaRPr b="1">
              <a:latin typeface="Arial"/>
              <a:ea typeface="Arial"/>
              <a:cs typeface="Arial"/>
              <a:sym typeface="Arial"/>
            </a:endParaRPr>
          </a:p>
        </p:txBody>
      </p:sp>
      <p:sp>
        <p:nvSpPr>
          <p:cNvPr id="326" name="Google Shape;326;g31ae322880d_0_37"/>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327" name="Google Shape;327;g31ae322880d_0_37"/>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328" name="Google Shape;328;g31ae322880d_0_37"/>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29" name="Google Shape;329;g31ae322880d_0_37"/>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Quy trình huấn luyện</a:t>
            </a:r>
            <a:endParaRPr sz="4000" b="1" i="0" u="none" strike="noStrike" cap="none">
              <a:solidFill>
                <a:schemeClr val="lt1"/>
              </a:solidFill>
            </a:endParaRPr>
          </a:p>
        </p:txBody>
      </p:sp>
      <p:pic>
        <p:nvPicPr>
          <p:cNvPr id="335" name="Google Shape;335;g31a381ed9b4_0_1"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336" name="Google Shape;336;g31a381ed9b4_0_1"/>
          <p:cNvSpPr txBox="1"/>
          <p:nvPr/>
        </p:nvSpPr>
        <p:spPr>
          <a:xfrm>
            <a:off x="0" y="1392875"/>
            <a:ext cx="8579700" cy="9189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US" sz="2800" u="sng">
                <a:solidFill>
                  <a:schemeClr val="dk1"/>
                </a:solidFill>
              </a:rPr>
              <a:t>Giai đoạn 1:</a:t>
            </a:r>
            <a:r>
              <a:rPr lang="en-US" sz="2800">
                <a:solidFill>
                  <a:schemeClr val="dk1"/>
                </a:solidFill>
              </a:rPr>
              <a:t> Huấn luyện mô hình cơ sở.</a:t>
            </a:r>
            <a:endParaRPr sz="2800">
              <a:solidFill>
                <a:schemeClr val="dk1"/>
              </a:solidFill>
            </a:endParaRPr>
          </a:p>
        </p:txBody>
      </p:sp>
      <p:sp>
        <p:nvSpPr>
          <p:cNvPr id="337" name="Google Shape;337;g31a381ed9b4_0_1"/>
          <p:cNvSpPr txBox="1"/>
          <p:nvPr/>
        </p:nvSpPr>
        <p:spPr>
          <a:xfrm>
            <a:off x="0" y="3866775"/>
            <a:ext cx="11762100" cy="9189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US" sz="2800" u="sng">
                <a:solidFill>
                  <a:schemeClr val="dk1"/>
                </a:solidFill>
              </a:rPr>
              <a:t>Giai đoạn 2:</a:t>
            </a:r>
            <a:r>
              <a:rPr lang="en-US" sz="2800">
                <a:solidFill>
                  <a:schemeClr val="dk1"/>
                </a:solidFill>
              </a:rPr>
              <a:t> Tích hợp các mô-đun vào mô hình cơ sở. Huấn luyện toàn bộ mạng từ đầu đến cuối.</a:t>
            </a:r>
            <a:endParaRPr sz="2800">
              <a:solidFill>
                <a:schemeClr val="dk1"/>
              </a:solidFill>
            </a:endParaRPr>
          </a:p>
        </p:txBody>
      </p:sp>
      <p:pic>
        <p:nvPicPr>
          <p:cNvPr id="338" name="Google Shape;338;g31a381ed9b4_0_1"/>
          <p:cNvPicPr preferRelativeResize="0"/>
          <p:nvPr/>
        </p:nvPicPr>
        <p:blipFill>
          <a:blip r:embed="rId4">
            <a:alphaModFix/>
          </a:blip>
          <a:stretch>
            <a:fillRect/>
          </a:stretch>
        </p:blipFill>
        <p:spPr>
          <a:xfrm>
            <a:off x="1066013" y="2456863"/>
            <a:ext cx="10382250" cy="552450"/>
          </a:xfrm>
          <a:prstGeom prst="rect">
            <a:avLst/>
          </a:prstGeom>
          <a:noFill/>
          <a:ln>
            <a:noFill/>
          </a:ln>
        </p:spPr>
      </p:pic>
      <p:pic>
        <p:nvPicPr>
          <p:cNvPr id="339" name="Google Shape;339;g31a381ed9b4_0_1"/>
          <p:cNvPicPr preferRelativeResize="0"/>
          <p:nvPr/>
        </p:nvPicPr>
        <p:blipFill>
          <a:blip r:embed="rId5">
            <a:alphaModFix/>
          </a:blip>
          <a:stretch>
            <a:fillRect/>
          </a:stretch>
        </p:blipFill>
        <p:spPr>
          <a:xfrm>
            <a:off x="152400" y="5643125"/>
            <a:ext cx="11887201" cy="479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1a381ed9b4_0_10"/>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lvl="0" indent="0" algn="l" rtl="0">
              <a:spcBef>
                <a:spcPts val="0"/>
              </a:spcBef>
              <a:spcAft>
                <a:spcPts val="0"/>
              </a:spcAft>
              <a:buNone/>
            </a:pPr>
            <a:r>
              <a:rPr lang="en-US" sz="4000" b="1">
                <a:solidFill>
                  <a:schemeClr val="lt1"/>
                </a:solidFill>
              </a:rPr>
              <a:t>Chuẩn hóa đặc trưng đầu vào</a:t>
            </a:r>
            <a:endParaRPr sz="4000" b="1">
              <a:solidFill>
                <a:schemeClr val="lt1"/>
              </a:solidFill>
            </a:endParaRPr>
          </a:p>
        </p:txBody>
      </p:sp>
      <p:pic>
        <p:nvPicPr>
          <p:cNvPr id="345" name="Google Shape;345;g31a381ed9b4_0_10"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46" name="Google Shape;346;g31a381ed9b4_0_10"/>
          <p:cNvPicPr preferRelativeResize="0"/>
          <p:nvPr/>
        </p:nvPicPr>
        <p:blipFill>
          <a:blip r:embed="rId4">
            <a:alphaModFix/>
          </a:blip>
          <a:stretch>
            <a:fillRect/>
          </a:stretch>
        </p:blipFill>
        <p:spPr>
          <a:xfrm>
            <a:off x="4065799" y="708000"/>
            <a:ext cx="8126198" cy="5832776"/>
          </a:xfrm>
          <a:prstGeom prst="rect">
            <a:avLst/>
          </a:prstGeom>
          <a:noFill/>
          <a:ln>
            <a:noFill/>
          </a:ln>
        </p:spPr>
      </p:pic>
      <p:pic>
        <p:nvPicPr>
          <p:cNvPr id="347" name="Google Shape;347;g31a381ed9b4_0_10"/>
          <p:cNvPicPr preferRelativeResize="0"/>
          <p:nvPr/>
        </p:nvPicPr>
        <p:blipFill>
          <a:blip r:embed="rId5">
            <a:alphaModFix/>
          </a:blip>
          <a:stretch>
            <a:fillRect/>
          </a:stretch>
        </p:blipFill>
        <p:spPr>
          <a:xfrm>
            <a:off x="0" y="708000"/>
            <a:ext cx="4381775" cy="1150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31ae00017cb_1_70"/>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Chuẩn hóa đặc trưng đầu vào</a:t>
            </a:r>
            <a:endParaRPr sz="4000" b="1" i="0" u="none" strike="noStrike" cap="none">
              <a:solidFill>
                <a:schemeClr val="lt1"/>
              </a:solidFill>
            </a:endParaRPr>
          </a:p>
        </p:txBody>
      </p:sp>
      <p:pic>
        <p:nvPicPr>
          <p:cNvPr id="353" name="Google Shape;353;g31ae00017cb_1_70"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54" name="Google Shape;354;g31ae00017cb_1_70"/>
          <p:cNvPicPr preferRelativeResize="0"/>
          <p:nvPr/>
        </p:nvPicPr>
        <p:blipFill>
          <a:blip r:embed="rId4">
            <a:alphaModFix/>
          </a:blip>
          <a:stretch>
            <a:fillRect/>
          </a:stretch>
        </p:blipFill>
        <p:spPr>
          <a:xfrm rot="5400000">
            <a:off x="3181263" y="-1257175"/>
            <a:ext cx="5829475" cy="97598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Arial"/>
                <a:ea typeface="Arial"/>
                <a:cs typeface="Arial"/>
                <a:sym typeface="Arial"/>
              </a:rPr>
              <a:t>1. Giới thiệu</a:t>
            </a:r>
            <a:endParaRPr b="1">
              <a:latin typeface="Arial"/>
              <a:ea typeface="Arial"/>
              <a:cs typeface="Arial"/>
              <a:sym typeface="Arial"/>
            </a:endParaRPr>
          </a:p>
        </p:txBody>
      </p:sp>
      <p:sp>
        <p:nvSpPr>
          <p:cNvPr id="125" name="Google Shape;125;p3"/>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26" name="Google Shape;126;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127" name="Google Shape;127;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8" name="Google Shape;128;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31ae322880d_0_45"/>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So sánh hiệu suất</a:t>
            </a:r>
            <a:endParaRPr sz="4000" b="1" i="0" u="none" strike="noStrike" cap="none">
              <a:solidFill>
                <a:schemeClr val="lt1"/>
              </a:solidFill>
            </a:endParaRPr>
          </a:p>
        </p:txBody>
      </p:sp>
      <p:pic>
        <p:nvPicPr>
          <p:cNvPr id="360" name="Google Shape;360;g31ae322880d_0_45"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pic>
        <p:nvPicPr>
          <p:cNvPr id="361" name="Google Shape;361;g31ae322880d_0_45"/>
          <p:cNvPicPr preferRelativeResize="0"/>
          <p:nvPr/>
        </p:nvPicPr>
        <p:blipFill>
          <a:blip r:embed="rId4">
            <a:alphaModFix/>
          </a:blip>
          <a:stretch>
            <a:fillRect/>
          </a:stretch>
        </p:blipFill>
        <p:spPr>
          <a:xfrm>
            <a:off x="28725" y="986625"/>
            <a:ext cx="12134548" cy="516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p:nvPr/>
        </p:nvSpPr>
        <p:spPr>
          <a:xfrm>
            <a:off x="0" y="0"/>
            <a:ext cx="12192000" cy="707886"/>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Bài toán phát hiện ảnh tạo sinh</a:t>
            </a:r>
            <a:endParaRPr sz="4000" b="1" i="0" u="none" strike="noStrike" cap="none">
              <a:solidFill>
                <a:schemeClr val="lt1"/>
              </a:solidFill>
            </a:endParaRPr>
          </a:p>
        </p:txBody>
      </p:sp>
      <p:pic>
        <p:nvPicPr>
          <p:cNvPr id="134" name="Google Shape;134;p4"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35" name="Google Shape;135;p4"/>
          <p:cNvSpPr/>
          <p:nvPr/>
        </p:nvSpPr>
        <p:spPr>
          <a:xfrm>
            <a:off x="367760" y="845979"/>
            <a:ext cx="11172000" cy="1056966"/>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800" b="1"/>
              <a:t>Phát hiện hình ảnh tạo sinh</a:t>
            </a:r>
            <a:r>
              <a:rPr lang="en-US" sz="2800" b="1"/>
              <a:t>:</a:t>
            </a:r>
            <a:r>
              <a:rPr lang="vi-VN" sz="2800"/>
              <a:t> </a:t>
            </a:r>
            <a:r>
              <a:rPr lang="en-US" sz="2800"/>
              <a:t>là x</a:t>
            </a:r>
            <a:r>
              <a:rPr lang="vi-VN" sz="2800"/>
              <a:t>ác định liệu một hình ảnh có được tạo ra bởi mô hình trí tuệ nhân tạo hay không.</a:t>
            </a:r>
            <a:endParaRPr sz="1200"/>
          </a:p>
        </p:txBody>
      </p:sp>
      <p:pic>
        <p:nvPicPr>
          <p:cNvPr id="5" name="Picture 4">
            <a:extLst>
              <a:ext uri="{FF2B5EF4-FFF2-40B4-BE49-F238E27FC236}">
                <a16:creationId xmlns:a16="http://schemas.microsoft.com/office/drawing/2014/main" id="{76BD4B4C-C71B-8867-4A38-0701A0A3A290}"/>
              </a:ext>
            </a:extLst>
          </p:cNvPr>
          <p:cNvPicPr>
            <a:picLocks noChangeAspect="1"/>
          </p:cNvPicPr>
          <p:nvPr/>
        </p:nvPicPr>
        <p:blipFill>
          <a:blip r:embed="rId4"/>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p:nvPr/>
          </p:nvSpPr>
          <p:spPr>
            <a:xfrm>
              <a:off x="4267200" y="3088641"/>
              <a:ext cx="2499360" cy="2285930"/>
            </a:xfrm>
            <a:prstGeom prst="round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6BB46D-4369-8841-8488-3B3D0AF84663}"/>
              </a:ext>
            </a:extLst>
          </p:cNvPr>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p:nvPr/>
          </p:nvSpPr>
          <p:spPr>
            <a:xfrm>
              <a:off x="7985760" y="3415816"/>
              <a:ext cx="1625600" cy="1573519"/>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p:nvPr/>
          </p:nvSpPr>
          <p:spPr>
            <a:xfrm>
              <a:off x="7985760" y="3717166"/>
              <a:ext cx="1696720" cy="307777"/>
            </a:xfrm>
            <a:prstGeom prst="rect">
              <a:avLst/>
            </a:prstGeom>
            <a:noFill/>
          </p:spPr>
          <p:txBody>
            <a:bodyPr wrap="square">
              <a:spAutoFit/>
            </a:bodyPr>
            <a:lstStyle/>
            <a:p>
              <a:r>
                <a:rPr lang="en-US" b="1"/>
                <a:t>Ảnh tạo sinh (a%)</a:t>
              </a:r>
            </a:p>
          </p:txBody>
        </p:sp>
        <p:sp>
          <p:nvSpPr>
            <p:cNvPr id="12" name="TextBox 11">
              <a:extLst>
                <a:ext uri="{FF2B5EF4-FFF2-40B4-BE49-F238E27FC236}">
                  <a16:creationId xmlns:a16="http://schemas.microsoft.com/office/drawing/2014/main" id="{7F83D2EE-6187-591E-0F3F-92D429B3E80E}"/>
                </a:ext>
              </a:extLst>
            </p:cNvPr>
            <p:cNvSpPr txBox="1"/>
            <p:nvPr/>
          </p:nvSpPr>
          <p:spPr>
            <a:xfrm>
              <a:off x="7985760" y="4326292"/>
              <a:ext cx="1696720" cy="307777"/>
            </a:xfrm>
            <a:prstGeom prst="rect">
              <a:avLst/>
            </a:prstGeom>
            <a:noFill/>
          </p:spPr>
          <p:txBody>
            <a:bodyPr wrap="square">
              <a:spAutoFit/>
            </a:bodyPr>
            <a:lstStyle/>
            <a:p>
              <a:r>
                <a:rPr lang="en-US" b="1"/>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p:nvPr/>
        </p:nvSpPr>
        <p:spPr>
          <a:xfrm>
            <a:off x="1707851" y="2620643"/>
            <a:ext cx="1807511" cy="538480"/>
          </a:xfrm>
          <a:prstGeom prst="roundRect">
            <a:avLst/>
          </a:prstGeom>
          <a:solidFill>
            <a:schemeClr val="accent1">
              <a:lumMod val="40000"/>
              <a:lumOff val="6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Đầu vào</a:t>
            </a:r>
          </a:p>
        </p:txBody>
      </p:sp>
      <p:sp>
        <p:nvSpPr>
          <p:cNvPr id="16" name="Rectangle: Rounded Corners 15">
            <a:extLst>
              <a:ext uri="{FF2B5EF4-FFF2-40B4-BE49-F238E27FC236}">
                <a16:creationId xmlns:a16="http://schemas.microsoft.com/office/drawing/2014/main" id="{BF8E7765-677F-A66D-8EFF-B8FA1498249B}"/>
              </a:ext>
            </a:extLst>
          </p:cNvPr>
          <p:cNvSpPr/>
          <p:nvPr/>
        </p:nvSpPr>
        <p:spPr>
          <a:xfrm>
            <a:off x="8519644" y="2620643"/>
            <a:ext cx="1807511" cy="538480"/>
          </a:xfrm>
          <a:prstGeom prst="roundRect">
            <a:avLst/>
          </a:prstGeom>
          <a:solidFill>
            <a:schemeClr val="accent1">
              <a:lumMod val="40000"/>
              <a:lumOff val="6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p:nvPr/>
        </p:nvSpPr>
        <p:spPr>
          <a:xfrm>
            <a:off x="4767823" y="2620643"/>
            <a:ext cx="2499360" cy="538480"/>
          </a:xfrm>
          <a:prstGeom prst="roundRect">
            <a:avLst/>
          </a:prstGeom>
          <a:solidFill>
            <a:schemeClr val="accent1">
              <a:lumMod val="40000"/>
              <a:lumOff val="6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lvl="0"/>
            <a:r>
              <a:rPr lang="en-US" sz="4000" b="1">
                <a:solidFill>
                  <a:schemeClr val="lt1"/>
                </a:solidFill>
              </a:rPr>
              <a:t>Bối cảnh công nghệ</a:t>
            </a:r>
            <a:endParaRPr lang="en-US" sz="4000" b="1" i="0" u="none" strike="noStrike" cap="none">
              <a:solidFill>
                <a:schemeClr val="lt1"/>
              </a:solidFill>
            </a:endParaRPr>
          </a:p>
        </p:txBody>
      </p:sp>
      <p:pic>
        <p:nvPicPr>
          <p:cNvPr id="143" name="Google Shape;143;g31ae00017cb_0_7"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1" name="TextBox 20">
            <a:extLst>
              <a:ext uri="{FF2B5EF4-FFF2-40B4-BE49-F238E27FC236}">
                <a16:creationId xmlns:a16="http://schemas.microsoft.com/office/drawing/2014/main" id="{D02BBF6E-B780-FE6E-405C-23D7A586BD19}"/>
              </a:ext>
            </a:extLst>
          </p:cNvPr>
          <p:cNvSpPr txBox="1"/>
          <p:nvPr/>
        </p:nvSpPr>
        <p:spPr>
          <a:xfrm>
            <a:off x="744220" y="904157"/>
            <a:ext cx="10868660" cy="1384995"/>
          </a:xfrm>
          <a:prstGeom prst="rect">
            <a:avLst/>
          </a:prstGeom>
          <a:noFill/>
        </p:spPr>
        <p:txBody>
          <a:bodyPr wrap="square">
            <a:spAutoFit/>
          </a:bodyPr>
          <a:lstStyle/>
          <a:p>
            <a:r>
              <a:rPr lang="vi-VN"/>
              <a:t>Bối cảnh: AI và học sâu phát triển mạnh, các mô hình sinh ảnh (GAN, Diffusion…) tạo ra hình ảnh gần như thật. Việc chia sẻ hình ảnh qua thiết bị di động và mạng xã hội ngày càng phổ biến, khiến ảnh giả có thể lan truyền nhanh chóng.</a:t>
            </a:r>
            <a:endParaRPr lang="en-US"/>
          </a:p>
          <a:p>
            <a:r>
              <a:rPr lang="vi-VN"/>
              <a:t>Vấn đề: Ảnh tạo sinh ngày càng giống ảnh thật, khó phân biệt bằng mắt thường, trong khi chưa có công cụ tự động phát hiện đủ hiệu quả.</a:t>
            </a:r>
            <a:endParaRPr lang="en-US"/>
          </a:p>
          <a:p>
            <a:r>
              <a:rPr lang="vi-VN"/>
              <a:t>Hệ quả: Hình ảnh tạo sinh dễ bị lạm dụng cho các mục đích giả mạo, xuyên tạc hoặc phi pháp.</a:t>
            </a:r>
            <a:endParaRPr lang="en-US"/>
          </a:p>
          <a:p>
            <a:r>
              <a:rPr lang="vi-VN"/>
              <a:t>Mục tiêu nghiên cứu: Đề xuất phương pháp phát hiện ảnh tạo sinh chính xác, phục vụ cả nghiên cứu và ứng dụng thực tiễn.</a:t>
            </a:r>
            <a:endParaRPr lang="en-US"/>
          </a:p>
        </p:txBody>
      </p:sp>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300" y="322938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020" y="322938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499173" y="5707621"/>
            <a:ext cx="6344920" cy="492443"/>
          </a:xfrm>
          <a:prstGeom prst="rect">
            <a:avLst/>
          </a:prstGeom>
          <a:noFill/>
        </p:spPr>
        <p:txBody>
          <a:bodyPr wrap="square">
            <a:spAutoFit/>
          </a:bodyPr>
          <a:lstStyle/>
          <a:p>
            <a:r>
              <a:rPr lang="en-US" sz="2600"/>
              <a:t>Hình ảnh nào là thật?</a:t>
            </a:r>
          </a:p>
        </p:txBody>
      </p:sp>
      <p:sp>
        <p:nvSpPr>
          <p:cNvPr id="25" name="TextBox 24">
            <a:extLst>
              <a:ext uri="{FF2B5EF4-FFF2-40B4-BE49-F238E27FC236}">
                <a16:creationId xmlns:a16="http://schemas.microsoft.com/office/drawing/2014/main" id="{185A57ED-F44A-0238-E731-6735A9F4FD10}"/>
              </a:ext>
            </a:extLst>
          </p:cNvPr>
          <p:cNvSpPr txBox="1"/>
          <p:nvPr/>
        </p:nvSpPr>
        <p:spPr>
          <a:xfrm>
            <a:off x="9672320" y="6253328"/>
            <a:ext cx="2519680" cy="215444"/>
          </a:xfrm>
          <a:prstGeom prst="rect">
            <a:avLst/>
          </a:prstGeom>
          <a:noFill/>
        </p:spPr>
        <p:txBody>
          <a:bodyPr wrap="square">
            <a:spAutoFit/>
          </a:bodyPr>
          <a:lstStyle/>
          <a:p>
            <a:r>
              <a:rPr lang="en-US" sz="800" i="1"/>
              <a:t>Nguồn: https://elearn.eb.com/real-vs-ai-images/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Mục tiêu và phạm vi đề tài</a:t>
            </a:r>
            <a:endParaRPr sz="4000" b="1" i="0" u="none" strike="noStrike" cap="none">
              <a:solidFill>
                <a:schemeClr val="lt1"/>
              </a:solidFill>
            </a:endParaRPr>
          </a:p>
        </p:txBody>
      </p:sp>
      <p:pic>
        <p:nvPicPr>
          <p:cNvPr id="160" name="Google Shape;160;g31ae00017cb_0_33"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rPr>
              <a:t>Phát triển phương pháp phân biệt ảnh tạo sinh đạt được hai mục tiêu sau</a:t>
            </a:r>
            <a:r>
              <a:rPr lang="en-US" sz="2800">
                <a:solidFill>
                  <a:schemeClr val="tx1">
                    <a:lumMod val="75000"/>
                    <a:lumOff val="25000"/>
                  </a:schemeClr>
                </a:solidFill>
              </a:rPr>
              <a:t>:</a:t>
            </a:r>
            <a:endParaRPr sz="2800">
              <a:solidFill>
                <a:schemeClr val="tx1">
                  <a:lumMod val="75000"/>
                  <a:lumOff val="25000"/>
                </a:schemeClr>
              </a:solidFill>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rPr>
              <a:t>1.	Có </a:t>
            </a:r>
            <a:r>
              <a:rPr lang="vi-VN" sz="2800">
                <a:solidFill>
                  <a:schemeClr val="tx1">
                    <a:lumMod val="75000"/>
                    <a:lumOff val="25000"/>
                  </a:schemeClr>
                </a:solidFill>
              </a:rPr>
              <a:t>hiệu quả trên nhiều loại mô hình tạo sinh khác nhau</a:t>
            </a:r>
            <a:endParaRPr sz="2800">
              <a:solidFill>
                <a:schemeClr val="tx1">
                  <a:lumMod val="75000"/>
                  <a:lumOff val="25000"/>
                </a:schemeClr>
              </a:solidFill>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rPr>
              <a:t>2.	Phương pháp đơn giản, mô hình nhỏ gọn.</a:t>
            </a:r>
            <a:endParaRPr sz="2800">
              <a:solidFill>
                <a:schemeClr val="tx1">
                  <a:lumMod val="75000"/>
                  <a:lumOff val="2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Arial"/>
                <a:ea typeface="Arial"/>
                <a:cs typeface="Arial"/>
                <a:sym typeface="Arial"/>
              </a:rPr>
              <a:t>2. Công trình liên quan</a:t>
            </a:r>
            <a:endParaRPr b="1">
              <a:solidFill>
                <a:schemeClr val="tx1">
                  <a:lumMod val="75000"/>
                  <a:lumOff val="25000"/>
                </a:schemeClr>
              </a:solidFill>
              <a:latin typeface="Arial"/>
              <a:ea typeface="Arial"/>
              <a:cs typeface="Arial"/>
              <a:sym typeface="Arial"/>
            </a:endParaRPr>
          </a:p>
        </p:txBody>
      </p:sp>
      <p:sp>
        <p:nvSpPr>
          <p:cNvPr id="169" name="Google Shape;169;g31a381ed9b4_0_23"/>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170" name="Google Shape;170;g31a381ed9b4_0_23"/>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Xác thực giọng nói trên thiết bị di động</a:t>
            </a:r>
            <a:endParaRPr/>
          </a:p>
          <a:p>
            <a:pPr marL="0" lvl="0" indent="0" algn="ctr" rtl="0">
              <a:spcBef>
                <a:spcPts val="0"/>
              </a:spcBef>
              <a:spcAft>
                <a:spcPts val="0"/>
              </a:spcAft>
              <a:buNone/>
            </a:pPr>
            <a:r>
              <a:rPr lang="en-US"/>
              <a:t>mạnh mẽ trong môi trường thực tế</a:t>
            </a:r>
            <a:endParaRPr/>
          </a:p>
        </p:txBody>
      </p:sp>
      <p:sp>
        <p:nvSpPr>
          <p:cNvPr id="171" name="Google Shape;171;g31a381ed9b4_0_23"/>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72" name="Google Shape;172;g31a381ed9b4_0_23"/>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23/12/2024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a:t>
            </a:r>
            <a:endParaRPr sz="4000" b="1" i="0" u="none" strike="noStrike" cap="none">
              <a:solidFill>
                <a:schemeClr val="lt1"/>
              </a:solidFill>
            </a:endParaRPr>
          </a:p>
        </p:txBody>
      </p:sp>
      <p:pic>
        <p:nvPicPr>
          <p:cNvPr id="178" name="Google Shape;178;g31af1388b54_0_4"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179" name="Google Shape;179;g31af1388b54_0_4"/>
          <p:cNvSpPr txBox="1"/>
          <p:nvPr/>
        </p:nvSpPr>
        <p:spPr>
          <a:xfrm>
            <a:off x="569100" y="5699675"/>
            <a:ext cx="11053800" cy="677078"/>
          </a:xfrm>
          <a:prstGeom prst="rect">
            <a:avLst/>
          </a:prstGeom>
          <a:noFill/>
          <a:ln>
            <a:noFill/>
          </a:ln>
        </p:spPr>
        <p:txBody>
          <a:bodyPr spcFirstLastPara="1" wrap="square" lIns="91425" tIns="91425" rIns="91425" bIns="91425" anchor="t" anchorCtr="0">
            <a:spAutoFit/>
          </a:bodyPr>
          <a:lstStyle/>
          <a:p>
            <a:pPr lvl="0"/>
            <a:r>
              <a:rPr lang="en-US" sz="1600">
                <a:solidFill>
                  <a:schemeClr val="accent1"/>
                </a:solidFill>
              </a:rPr>
              <a:t>Liu, Zhengzhe and Qi, Xiaojuan and Torr, Philip H.S. “Global Texture Enhancement for Fake Face Detection in the Wild”, in 2020 IEEE/CVF Conference on Computer Vision and Pattern Recognition (CVPR).</a:t>
            </a:r>
          </a:p>
        </p:txBody>
      </p:sp>
      <p:sp>
        <p:nvSpPr>
          <p:cNvPr id="3" name="TextBox 2">
            <a:extLst>
              <a:ext uri="{FF2B5EF4-FFF2-40B4-BE49-F238E27FC236}">
                <a16:creationId xmlns:a16="http://schemas.microsoft.com/office/drawing/2014/main" id="{3956647E-5B20-CC7A-2BA8-6967FA9E1421}"/>
              </a:ext>
            </a:extLst>
          </p:cNvPr>
          <p:cNvSpPr txBox="1"/>
          <p:nvPr/>
        </p:nvSpPr>
        <p:spPr>
          <a:xfrm>
            <a:off x="2235340" y="2014379"/>
            <a:ext cx="2682100" cy="307777"/>
          </a:xfrm>
          <a:prstGeom prst="rect">
            <a:avLst/>
          </a:prstGeom>
          <a:noFill/>
        </p:spPr>
        <p:txBody>
          <a:bodyPr wrap="square">
            <a:spAutoFit/>
          </a:bodyPr>
          <a:lstStyle/>
          <a:p>
            <a:r>
              <a:rPr lang="en-US" b="1"/>
              <a:t>Miền không gian</a:t>
            </a:r>
          </a:p>
        </p:txBody>
      </p:sp>
      <p:sp>
        <p:nvSpPr>
          <p:cNvPr id="4" name="TextBox 3">
            <a:extLst>
              <a:ext uri="{FF2B5EF4-FFF2-40B4-BE49-F238E27FC236}">
                <a16:creationId xmlns:a16="http://schemas.microsoft.com/office/drawing/2014/main" id="{FDE84B17-6F42-ADB5-2634-7CBBE17A4913}"/>
              </a:ext>
            </a:extLst>
          </p:cNvPr>
          <p:cNvSpPr txBox="1"/>
          <p:nvPr/>
        </p:nvSpPr>
        <p:spPr>
          <a:xfrm>
            <a:off x="8489950" y="2014380"/>
            <a:ext cx="1649730" cy="307776"/>
          </a:xfrm>
          <a:prstGeom prst="rect">
            <a:avLst/>
          </a:prstGeom>
          <a:noFill/>
        </p:spPr>
        <p:txBody>
          <a:bodyPr wrap="square">
            <a:spAutoFit/>
          </a:bodyPr>
          <a:lstStyle/>
          <a:p>
            <a:r>
              <a:rPr lang="en-US" b="1"/>
              <a:t>Miền tần số</a:t>
            </a:r>
          </a:p>
        </p:txBody>
      </p:sp>
      <p:sp>
        <p:nvSpPr>
          <p:cNvPr id="7" name="TextBox 6">
            <a:extLst>
              <a:ext uri="{FF2B5EF4-FFF2-40B4-BE49-F238E27FC236}">
                <a16:creationId xmlns:a16="http://schemas.microsoft.com/office/drawing/2014/main" id="{701413EC-673D-58F6-8D7F-21CBD8AD9C0B}"/>
              </a:ext>
            </a:extLst>
          </p:cNvPr>
          <p:cNvSpPr txBox="1"/>
          <p:nvPr/>
        </p:nvSpPr>
        <p:spPr>
          <a:xfrm>
            <a:off x="569100" y="2573358"/>
            <a:ext cx="4975860" cy="523220"/>
          </a:xfrm>
          <a:prstGeom prst="rect">
            <a:avLst/>
          </a:prstGeom>
          <a:noFill/>
        </p:spPr>
        <p:txBody>
          <a:bodyPr wrap="square">
            <a:spAutoFit/>
          </a:bodyPr>
          <a:lstStyle/>
          <a:p>
            <a:r>
              <a:rPr lang="vi-VN"/>
              <a:t>Phân tích trực tiếp giá trị pixel và đặc trưng hình ảnh.Dựa vào hiện tượng bất thường trong kết cấu, màu sắc, chi tiết</a:t>
            </a:r>
            <a:r>
              <a:rPr lang="en-US"/>
              <a:t>.</a:t>
            </a:r>
          </a:p>
        </p:txBody>
      </p:sp>
      <p:sp>
        <p:nvSpPr>
          <p:cNvPr id="9" name="TextBox 8">
            <a:extLst>
              <a:ext uri="{FF2B5EF4-FFF2-40B4-BE49-F238E27FC236}">
                <a16:creationId xmlns:a16="http://schemas.microsoft.com/office/drawing/2014/main" id="{CB6BC20E-8FDD-96A8-F9C3-CE76F5ECE9D3}"/>
              </a:ext>
            </a:extLst>
          </p:cNvPr>
          <p:cNvSpPr txBox="1"/>
          <p:nvPr/>
        </p:nvSpPr>
        <p:spPr>
          <a:xfrm>
            <a:off x="7127945" y="2547814"/>
            <a:ext cx="4373740" cy="523220"/>
          </a:xfrm>
          <a:prstGeom prst="rect">
            <a:avLst/>
          </a:prstGeom>
          <a:noFill/>
        </p:spPr>
        <p:txBody>
          <a:bodyPr wrap="square">
            <a:spAutoFit/>
          </a:bodyPr>
          <a:lstStyle/>
          <a:p>
            <a:r>
              <a:rPr lang="vi-VN"/>
              <a:t>Chuyển ảnh sang biểu diễn tần số bằng FFT/DCT</a:t>
            </a:r>
            <a:r>
              <a:rPr lang="en-US"/>
              <a:t>. P</a:t>
            </a:r>
            <a:r>
              <a:rPr lang="vi-VN"/>
              <a:t>hân tích phổ tần để tìm dấu hiệu nhân tạo.</a:t>
            </a:r>
            <a:endParaRPr lang="en-US"/>
          </a:p>
        </p:txBody>
      </p:sp>
      <p:sp>
        <p:nvSpPr>
          <p:cNvPr id="11" name="TextBox 10">
            <a:extLst>
              <a:ext uri="{FF2B5EF4-FFF2-40B4-BE49-F238E27FC236}">
                <a16:creationId xmlns:a16="http://schemas.microsoft.com/office/drawing/2014/main" id="{102BC694-AC4A-1CF5-F8C9-1D0EE4A91A24}"/>
              </a:ext>
            </a:extLst>
          </p:cNvPr>
          <p:cNvSpPr txBox="1"/>
          <p:nvPr/>
        </p:nvSpPr>
        <p:spPr>
          <a:xfrm>
            <a:off x="5299710" y="1105149"/>
            <a:ext cx="1592580" cy="307777"/>
          </a:xfrm>
          <a:prstGeom prst="rect">
            <a:avLst/>
          </a:prstGeom>
          <a:noFill/>
        </p:spPr>
        <p:txBody>
          <a:bodyPr wrap="square">
            <a:spAutoFit/>
          </a:bodyPr>
          <a:lstStyle/>
          <a:p>
            <a:r>
              <a:rPr lang="en-US" b="1"/>
              <a:t>Hướng tiếp cận</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solidFill>
            <a:srgbClr val="2038B4"/>
          </a:solid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Tiếp cận trên miền không gian</a:t>
            </a:r>
            <a:endParaRPr lang="en-US" sz="4000" b="1" i="0" u="none" strike="noStrike" cap="none">
              <a:solidFill>
                <a:schemeClr val="lt1"/>
              </a:solidFill>
            </a:endParaRPr>
          </a:p>
        </p:txBody>
      </p:sp>
      <p:pic>
        <p:nvPicPr>
          <p:cNvPr id="186" name="Google Shape;186;g31a381ed9b4_0_31" descr="Logo&#10;&#10;Description automatically generated"/>
          <p:cNvPicPr preferRelativeResize="0"/>
          <p:nvPr/>
        </p:nvPicPr>
        <p:blipFill rotWithShape="1">
          <a:blip r:embed="rId3">
            <a:alphaModFix/>
          </a:blip>
          <a:srcRect/>
          <a:stretch/>
        </p:blipFill>
        <p:spPr>
          <a:xfrm>
            <a:off x="9017257" y="-444385"/>
            <a:ext cx="3653673" cy="1596655"/>
          </a:xfrm>
          <a:prstGeom prst="rect">
            <a:avLst/>
          </a:prstGeom>
          <a:noFill/>
          <a:ln>
            <a:noFill/>
          </a:ln>
        </p:spPr>
      </p:pic>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rPr>
              <a:t>Liu, Zhengzhe and Qi, Xiaojuan and Torr, Philip H.S. “Global Texture Enhancement for Fake Face Detection in the Wild”, in 2020 IEEE/CVF Conference on Computer Vision and Pattern Recognition (CVPR).</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7030720" y="784217"/>
            <a:ext cx="3972560" cy="3349343"/>
          </a:xfrm>
          <a:prstGeom prst="rect">
            <a:avLst/>
          </a:prstGeom>
        </p:spPr>
      </p:pic>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5"/>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7" y="1996712"/>
            <a:ext cx="6499583" cy="892552"/>
          </a:xfrm>
          <a:prstGeom prst="rect">
            <a:avLst/>
          </a:prstGeom>
          <a:noFill/>
        </p:spPr>
        <p:txBody>
          <a:bodyPr wrap="square">
            <a:spAutoFit/>
          </a:bodyPr>
          <a:lstStyle/>
          <a:p>
            <a:r>
              <a:rPr lang="en-US" sz="2600" b="1">
                <a:solidFill>
                  <a:schemeClr val="tx1">
                    <a:lumMod val="75000"/>
                    <a:lumOff val="25000"/>
                  </a:schemeClr>
                </a:solidFill>
              </a:rPr>
              <a:t>Kết cấu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rPr>
              <a:t>Gram-Net</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2281</Words>
  <Application>Microsoft Office PowerPoint</Application>
  <PresentationFormat>Widescreen</PresentationFormat>
  <Paragraphs>215</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Quattrocento Sans</vt:lpstr>
      <vt:lpstr>Arial</vt:lpstr>
      <vt:lpstr>Play</vt:lpstr>
      <vt:lpstr>Office Theme</vt:lpstr>
      <vt:lpstr>PowerPoint Presentation</vt:lpstr>
      <vt:lpstr>PowerPoint Presentation</vt:lpstr>
      <vt:lpstr>1. Giới thiệu</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4. Thực nghiệm &amp; kết quả</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262</cp:revision>
  <dcterms:created xsi:type="dcterms:W3CDTF">2015-11-18T03:28:01Z</dcterms:created>
  <dcterms:modified xsi:type="dcterms:W3CDTF">2025-08-09T11:49:37Z</dcterms:modified>
</cp:coreProperties>
</file>